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2" r:id="rId3"/>
    <p:sldMasterId id="2147483694" r:id="rId4"/>
  </p:sldMasterIdLst>
  <p:notesMasterIdLst>
    <p:notesMasterId r:id="rId66"/>
  </p:notesMasterIdLst>
  <p:sldIdLst>
    <p:sldId id="333" r:id="rId5"/>
    <p:sldId id="257" r:id="rId6"/>
    <p:sldId id="258" r:id="rId7"/>
    <p:sldId id="259" r:id="rId8"/>
    <p:sldId id="262" r:id="rId9"/>
    <p:sldId id="261" r:id="rId10"/>
    <p:sldId id="337" r:id="rId11"/>
    <p:sldId id="276" r:id="rId12"/>
    <p:sldId id="264" r:id="rId13"/>
    <p:sldId id="269" r:id="rId14"/>
    <p:sldId id="277" r:id="rId15"/>
    <p:sldId id="279" r:id="rId16"/>
    <p:sldId id="270" r:id="rId17"/>
    <p:sldId id="280" r:id="rId18"/>
    <p:sldId id="290" r:id="rId19"/>
    <p:sldId id="291" r:id="rId20"/>
    <p:sldId id="338" r:id="rId21"/>
    <p:sldId id="292" r:id="rId22"/>
    <p:sldId id="293" r:id="rId23"/>
    <p:sldId id="281" r:id="rId24"/>
    <p:sldId id="282" r:id="rId25"/>
    <p:sldId id="339" r:id="rId26"/>
    <p:sldId id="283" r:id="rId27"/>
    <p:sldId id="284" r:id="rId28"/>
    <p:sldId id="285" r:id="rId29"/>
    <p:sldId id="286" r:id="rId30"/>
    <p:sldId id="287" r:id="rId31"/>
    <p:sldId id="288" r:id="rId32"/>
    <p:sldId id="294" r:id="rId33"/>
    <p:sldId id="302" r:id="rId34"/>
    <p:sldId id="342" r:id="rId35"/>
    <p:sldId id="299" r:id="rId36"/>
    <p:sldId id="300" r:id="rId37"/>
    <p:sldId id="322" r:id="rId38"/>
    <p:sldId id="301" r:id="rId39"/>
    <p:sldId id="303" r:id="rId40"/>
    <p:sldId id="304" r:id="rId41"/>
    <p:sldId id="305" r:id="rId42"/>
    <p:sldId id="306" r:id="rId43"/>
    <p:sldId id="309" r:id="rId44"/>
    <p:sldId id="308" r:id="rId45"/>
    <p:sldId id="310" r:id="rId46"/>
    <p:sldId id="311" r:id="rId47"/>
    <p:sldId id="313" r:id="rId48"/>
    <p:sldId id="315" r:id="rId49"/>
    <p:sldId id="314" r:id="rId50"/>
    <p:sldId id="316" r:id="rId51"/>
    <p:sldId id="317" r:id="rId52"/>
    <p:sldId id="318" r:id="rId53"/>
    <p:sldId id="319" r:id="rId54"/>
    <p:sldId id="320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21E"/>
    <a:srgbClr val="385723"/>
    <a:srgbClr val="4BFF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98C56-8632-41A9-ADAD-AE88D0CB3485}" type="doc">
      <dgm:prSet loTypeId="urn:microsoft.com/office/officeart/2005/8/layout/pyramid3" loCatId="pyramid" qsTypeId="urn:microsoft.com/office/officeart/2005/8/quickstyle/simple1" qsCatId="simple" csTypeId="urn:microsoft.com/office/officeart/2005/8/colors/colorful4" csCatId="colorful" phldr="1"/>
      <dgm:spPr/>
    </dgm:pt>
    <dgm:pt modelId="{77F1AD8C-7349-42F4-AEEF-E14AF155B4F0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Eliminasi</a:t>
          </a:r>
          <a:endParaRPr lang="en-US" sz="1400" dirty="0">
            <a:solidFill>
              <a:schemeClr val="bg1"/>
            </a:solidFill>
          </a:endParaRPr>
        </a:p>
      </dgm:t>
    </dgm:pt>
    <dgm:pt modelId="{07BBBC32-9A9C-4116-8E43-D18F0EE07DDF}" type="par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086FF6D-9A5A-49E5-A4C3-3345790AFBEF}" type="sib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88DF64E-A1E4-4FA6-8203-0DD13AD2D7A9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Subtitusi</a:t>
          </a:r>
          <a:endParaRPr lang="en-US" sz="1400" dirty="0">
            <a:solidFill>
              <a:schemeClr val="bg1"/>
            </a:solidFill>
          </a:endParaRPr>
        </a:p>
      </dgm:t>
    </dgm:pt>
    <dgm:pt modelId="{EBFE8B47-D7DE-4154-A3BA-3191282BF633}" type="par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82F4274-DB27-46A2-A511-BA9199B1FD37}" type="sib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7693935-BF76-4316-A14A-2F0E496B95E3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Rekayasa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Teknik</a:t>
          </a:r>
          <a:endParaRPr lang="en-US" sz="1400" dirty="0">
            <a:solidFill>
              <a:schemeClr val="bg1"/>
            </a:solidFill>
          </a:endParaRPr>
        </a:p>
      </dgm:t>
    </dgm:pt>
    <dgm:pt modelId="{5EB972E1-6404-47D4-8BCF-7EAD4C069AAB}" type="par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28FDE86-0A24-4F23-B838-E8C5C0BFAF85}" type="sib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ADB2BA22-E74C-4A7B-8F37-7B35443C2F9D}">
      <dgm:prSet phldrT="[Text]" custT="1"/>
      <dgm:spPr/>
      <dgm:t>
        <a:bodyPr/>
        <a:lstStyle/>
        <a:p>
          <a:r>
            <a:rPr lang="en-US" sz="1200" dirty="0" err="1">
              <a:solidFill>
                <a:schemeClr val="bg1"/>
              </a:solidFill>
            </a:rPr>
            <a:t>Administratif</a:t>
          </a:r>
          <a:endParaRPr lang="en-US" sz="1200" dirty="0">
            <a:solidFill>
              <a:schemeClr val="bg1"/>
            </a:solidFill>
          </a:endParaRPr>
        </a:p>
      </dgm:t>
    </dgm:pt>
    <dgm:pt modelId="{CCE8C8D4-EED6-46F7-A339-55D9D1B4DDB1}" type="par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E751D2CB-D536-4CF5-9198-36222B7D0C99}" type="sib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A246207-5740-4B17-9D50-7BCC60C66FD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APD</a:t>
          </a:r>
        </a:p>
      </dgm:t>
    </dgm:pt>
    <dgm:pt modelId="{7B381C86-C5AD-4235-A369-6A38839DD9B6}" type="par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E3CDF92-DBFC-41AA-8A94-5EEF9208B6C0}" type="sib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647F59E3-C6DB-489F-8C93-765101B5727D}" type="pres">
      <dgm:prSet presAssocID="{92A98C56-8632-41A9-ADAD-AE88D0CB3485}" presName="Name0" presStyleCnt="0">
        <dgm:presLayoutVars>
          <dgm:dir/>
          <dgm:animLvl val="lvl"/>
          <dgm:resizeHandles val="exact"/>
        </dgm:presLayoutVars>
      </dgm:prSet>
      <dgm:spPr/>
    </dgm:pt>
    <dgm:pt modelId="{8D5D9D9D-79D4-419A-A1A6-4B2E666FF6AF}" type="pres">
      <dgm:prSet presAssocID="{77F1AD8C-7349-42F4-AEEF-E14AF155B4F0}" presName="Name8" presStyleCnt="0"/>
      <dgm:spPr/>
    </dgm:pt>
    <dgm:pt modelId="{AF30AB1C-E53D-49E5-987E-3A966D3C2540}" type="pres">
      <dgm:prSet presAssocID="{77F1AD8C-7349-42F4-AEEF-E14AF155B4F0}" presName="level" presStyleLbl="node1" presStyleIdx="0" presStyleCnt="5" custLinFactNeighborX="653" custLinFactNeighborY="-11314">
        <dgm:presLayoutVars>
          <dgm:chMax val="1"/>
          <dgm:bulletEnabled val="1"/>
        </dgm:presLayoutVars>
      </dgm:prSet>
      <dgm:spPr/>
    </dgm:pt>
    <dgm:pt modelId="{9E026DB0-4566-4510-97C8-52307CF8A5B5}" type="pres">
      <dgm:prSet presAssocID="{77F1AD8C-7349-42F4-AEEF-E14AF155B4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CDE219-F562-427F-BA62-C32ADFCDB2F4}" type="pres">
      <dgm:prSet presAssocID="{888DF64E-A1E4-4FA6-8203-0DD13AD2D7A9}" presName="Name8" presStyleCnt="0"/>
      <dgm:spPr/>
    </dgm:pt>
    <dgm:pt modelId="{224A7509-2ACD-4E40-8E90-F8CF8055122C}" type="pres">
      <dgm:prSet presAssocID="{888DF64E-A1E4-4FA6-8203-0DD13AD2D7A9}" presName="level" presStyleLbl="node1" presStyleIdx="1" presStyleCnt="5">
        <dgm:presLayoutVars>
          <dgm:chMax val="1"/>
          <dgm:bulletEnabled val="1"/>
        </dgm:presLayoutVars>
      </dgm:prSet>
      <dgm:spPr/>
    </dgm:pt>
    <dgm:pt modelId="{5FD8F46C-6005-4C86-AD7F-A3B09D33CBD3}" type="pres">
      <dgm:prSet presAssocID="{888DF64E-A1E4-4FA6-8203-0DD13AD2D7A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28DDB36-A9D2-4D93-BD83-076D7D959B26}" type="pres">
      <dgm:prSet presAssocID="{97693935-BF76-4316-A14A-2F0E496B95E3}" presName="Name8" presStyleCnt="0"/>
      <dgm:spPr/>
    </dgm:pt>
    <dgm:pt modelId="{DAB86D7B-4E8C-4C80-B261-17EF5728DCE8}" type="pres">
      <dgm:prSet presAssocID="{97693935-BF76-4316-A14A-2F0E496B95E3}" presName="level" presStyleLbl="node1" presStyleIdx="2" presStyleCnt="5">
        <dgm:presLayoutVars>
          <dgm:chMax val="1"/>
          <dgm:bulletEnabled val="1"/>
        </dgm:presLayoutVars>
      </dgm:prSet>
      <dgm:spPr/>
    </dgm:pt>
    <dgm:pt modelId="{E1F7258A-5E58-4FCB-B988-460994DF4034}" type="pres">
      <dgm:prSet presAssocID="{97693935-BF76-4316-A14A-2F0E496B95E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FF712D-7FD4-4F85-A576-2646AA79A881}" type="pres">
      <dgm:prSet presAssocID="{ADB2BA22-E74C-4A7B-8F37-7B35443C2F9D}" presName="Name8" presStyleCnt="0"/>
      <dgm:spPr/>
    </dgm:pt>
    <dgm:pt modelId="{71DC32BA-7EF2-4E9E-8907-F20513380057}" type="pres">
      <dgm:prSet presAssocID="{ADB2BA22-E74C-4A7B-8F37-7B35443C2F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FA8280CC-D868-482E-B307-37097FC609DC}" type="pres">
      <dgm:prSet presAssocID="{ADB2BA22-E74C-4A7B-8F37-7B35443C2F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E8BE81-C679-4EB5-9757-A6C8CBF8BC47}" type="pres">
      <dgm:prSet presAssocID="{7A246207-5740-4B17-9D50-7BCC60C66FD7}" presName="Name8" presStyleCnt="0"/>
      <dgm:spPr/>
    </dgm:pt>
    <dgm:pt modelId="{DAF4DE93-13EC-4658-824C-E399296A724A}" type="pres">
      <dgm:prSet presAssocID="{7A246207-5740-4B17-9D50-7BCC60C66FD7}" presName="level" presStyleLbl="node1" presStyleIdx="4" presStyleCnt="5">
        <dgm:presLayoutVars>
          <dgm:chMax val="1"/>
          <dgm:bulletEnabled val="1"/>
        </dgm:presLayoutVars>
      </dgm:prSet>
      <dgm:spPr/>
    </dgm:pt>
    <dgm:pt modelId="{A4E30B81-B546-45FE-B66E-137E7CD2A5BA}" type="pres">
      <dgm:prSet presAssocID="{7A246207-5740-4B17-9D50-7BCC60C66F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90FA08-8104-42C4-A472-FCA80958D0A2}" type="presOf" srcId="{ADB2BA22-E74C-4A7B-8F37-7B35443C2F9D}" destId="{FA8280CC-D868-482E-B307-37097FC609DC}" srcOrd="1" destOrd="0" presId="urn:microsoft.com/office/officeart/2005/8/layout/pyramid3"/>
    <dgm:cxn modelId="{6FE78F67-12E7-4669-A6F5-88D4818A9F08}" type="presOf" srcId="{97693935-BF76-4316-A14A-2F0E496B95E3}" destId="{DAB86D7B-4E8C-4C80-B261-17EF5728DCE8}" srcOrd="0" destOrd="0" presId="urn:microsoft.com/office/officeart/2005/8/layout/pyramid3"/>
    <dgm:cxn modelId="{4373156D-530F-4FEB-AD59-0A4AACFAE89A}" type="presOf" srcId="{77F1AD8C-7349-42F4-AEEF-E14AF155B4F0}" destId="{AF30AB1C-E53D-49E5-987E-3A966D3C2540}" srcOrd="0" destOrd="0" presId="urn:microsoft.com/office/officeart/2005/8/layout/pyramid3"/>
    <dgm:cxn modelId="{9EB5DA6F-DF3B-4D24-AB10-D2BD6A6E03A4}" srcId="{92A98C56-8632-41A9-ADAD-AE88D0CB3485}" destId="{888DF64E-A1E4-4FA6-8203-0DD13AD2D7A9}" srcOrd="1" destOrd="0" parTransId="{EBFE8B47-D7DE-4154-A3BA-3191282BF633}" sibTransId="{782F4274-DB27-46A2-A511-BA9199B1FD37}"/>
    <dgm:cxn modelId="{56F1447F-1D55-4742-B9D2-0679FA54ED0A}" type="presOf" srcId="{888DF64E-A1E4-4FA6-8203-0DD13AD2D7A9}" destId="{5FD8F46C-6005-4C86-AD7F-A3B09D33CBD3}" srcOrd="1" destOrd="0" presId="urn:microsoft.com/office/officeart/2005/8/layout/pyramid3"/>
    <dgm:cxn modelId="{EA799987-2C54-4BE6-9478-F10831CD2D7A}" type="presOf" srcId="{ADB2BA22-E74C-4A7B-8F37-7B35443C2F9D}" destId="{71DC32BA-7EF2-4E9E-8907-F20513380057}" srcOrd="0" destOrd="0" presId="urn:microsoft.com/office/officeart/2005/8/layout/pyramid3"/>
    <dgm:cxn modelId="{2F730F9D-E6B3-45A8-B4FF-14FA3F6BE776}" srcId="{92A98C56-8632-41A9-ADAD-AE88D0CB3485}" destId="{77F1AD8C-7349-42F4-AEEF-E14AF155B4F0}" srcOrd="0" destOrd="0" parTransId="{07BBBC32-9A9C-4116-8E43-D18F0EE07DDF}" sibTransId="{8086FF6D-9A5A-49E5-A4C3-3345790AFBEF}"/>
    <dgm:cxn modelId="{272AB9B1-979C-4044-A71E-8C155401C92E}" type="presOf" srcId="{92A98C56-8632-41A9-ADAD-AE88D0CB3485}" destId="{647F59E3-C6DB-489F-8C93-765101B5727D}" srcOrd="0" destOrd="0" presId="urn:microsoft.com/office/officeart/2005/8/layout/pyramid3"/>
    <dgm:cxn modelId="{F118C2C2-51C7-4C11-B182-5919ECE9FC6D}" type="presOf" srcId="{888DF64E-A1E4-4FA6-8203-0DD13AD2D7A9}" destId="{224A7509-2ACD-4E40-8E90-F8CF8055122C}" srcOrd="0" destOrd="0" presId="urn:microsoft.com/office/officeart/2005/8/layout/pyramid3"/>
    <dgm:cxn modelId="{4905F9C4-F05E-4D73-9A25-CCCD560D1248}" type="presOf" srcId="{7A246207-5740-4B17-9D50-7BCC60C66FD7}" destId="{DAF4DE93-13EC-4658-824C-E399296A724A}" srcOrd="0" destOrd="0" presId="urn:microsoft.com/office/officeart/2005/8/layout/pyramid3"/>
    <dgm:cxn modelId="{10679EC8-94E2-4147-896E-FAB61E939599}" srcId="{92A98C56-8632-41A9-ADAD-AE88D0CB3485}" destId="{97693935-BF76-4316-A14A-2F0E496B95E3}" srcOrd="2" destOrd="0" parTransId="{5EB972E1-6404-47D4-8BCF-7EAD4C069AAB}" sibTransId="{328FDE86-0A24-4F23-B838-E8C5C0BFAF85}"/>
    <dgm:cxn modelId="{192DF8D0-59DF-4FC0-88E5-96736F2E368F}" srcId="{92A98C56-8632-41A9-ADAD-AE88D0CB3485}" destId="{7A246207-5740-4B17-9D50-7BCC60C66FD7}" srcOrd="4" destOrd="0" parTransId="{7B381C86-C5AD-4235-A369-6A38839DD9B6}" sibTransId="{3E3CDF92-DBFC-41AA-8A94-5EEF9208B6C0}"/>
    <dgm:cxn modelId="{6B564BD8-364A-42A5-8183-E3E397D8A252}" type="presOf" srcId="{97693935-BF76-4316-A14A-2F0E496B95E3}" destId="{E1F7258A-5E58-4FCB-B988-460994DF4034}" srcOrd="1" destOrd="0" presId="urn:microsoft.com/office/officeart/2005/8/layout/pyramid3"/>
    <dgm:cxn modelId="{6E9AECDD-F3ED-4EC0-8724-9FEF39006C17}" type="presOf" srcId="{77F1AD8C-7349-42F4-AEEF-E14AF155B4F0}" destId="{9E026DB0-4566-4510-97C8-52307CF8A5B5}" srcOrd="1" destOrd="0" presId="urn:microsoft.com/office/officeart/2005/8/layout/pyramid3"/>
    <dgm:cxn modelId="{DE7B3CDF-60A1-458A-8098-F0F532BD294C}" srcId="{92A98C56-8632-41A9-ADAD-AE88D0CB3485}" destId="{ADB2BA22-E74C-4A7B-8F37-7B35443C2F9D}" srcOrd="3" destOrd="0" parTransId="{CCE8C8D4-EED6-46F7-A339-55D9D1B4DDB1}" sibTransId="{E751D2CB-D536-4CF5-9198-36222B7D0C99}"/>
    <dgm:cxn modelId="{465B1AF8-F450-46C7-8103-89D5641FBB31}" type="presOf" srcId="{7A246207-5740-4B17-9D50-7BCC60C66FD7}" destId="{A4E30B81-B546-45FE-B66E-137E7CD2A5BA}" srcOrd="1" destOrd="0" presId="urn:microsoft.com/office/officeart/2005/8/layout/pyramid3"/>
    <dgm:cxn modelId="{03D70CF2-955D-4B57-A8E3-68D314276E17}" type="presParOf" srcId="{647F59E3-C6DB-489F-8C93-765101B5727D}" destId="{8D5D9D9D-79D4-419A-A1A6-4B2E666FF6AF}" srcOrd="0" destOrd="0" presId="urn:microsoft.com/office/officeart/2005/8/layout/pyramid3"/>
    <dgm:cxn modelId="{EE813137-2D75-47E9-AD70-9AA3B9BED881}" type="presParOf" srcId="{8D5D9D9D-79D4-419A-A1A6-4B2E666FF6AF}" destId="{AF30AB1C-E53D-49E5-987E-3A966D3C2540}" srcOrd="0" destOrd="0" presId="urn:microsoft.com/office/officeart/2005/8/layout/pyramid3"/>
    <dgm:cxn modelId="{0FA4B0B4-6905-4BC2-ADB6-29666E831CBD}" type="presParOf" srcId="{8D5D9D9D-79D4-419A-A1A6-4B2E666FF6AF}" destId="{9E026DB0-4566-4510-97C8-52307CF8A5B5}" srcOrd="1" destOrd="0" presId="urn:microsoft.com/office/officeart/2005/8/layout/pyramid3"/>
    <dgm:cxn modelId="{58D6ECFE-86D9-4259-8D41-FD04B47284FC}" type="presParOf" srcId="{647F59E3-C6DB-489F-8C93-765101B5727D}" destId="{15CDE219-F562-427F-BA62-C32ADFCDB2F4}" srcOrd="1" destOrd="0" presId="urn:microsoft.com/office/officeart/2005/8/layout/pyramid3"/>
    <dgm:cxn modelId="{C7F19F62-50A4-44AF-A429-D748DA32FD56}" type="presParOf" srcId="{15CDE219-F562-427F-BA62-C32ADFCDB2F4}" destId="{224A7509-2ACD-4E40-8E90-F8CF8055122C}" srcOrd="0" destOrd="0" presId="urn:microsoft.com/office/officeart/2005/8/layout/pyramid3"/>
    <dgm:cxn modelId="{124D2423-D1BD-4EBB-B41D-FE217C89E3B1}" type="presParOf" srcId="{15CDE219-F562-427F-BA62-C32ADFCDB2F4}" destId="{5FD8F46C-6005-4C86-AD7F-A3B09D33CBD3}" srcOrd="1" destOrd="0" presId="urn:microsoft.com/office/officeart/2005/8/layout/pyramid3"/>
    <dgm:cxn modelId="{B1B8E7DE-8D38-4F16-969E-897DBDA8BBC4}" type="presParOf" srcId="{647F59E3-C6DB-489F-8C93-765101B5727D}" destId="{F28DDB36-A9D2-4D93-BD83-076D7D959B26}" srcOrd="2" destOrd="0" presId="urn:microsoft.com/office/officeart/2005/8/layout/pyramid3"/>
    <dgm:cxn modelId="{B5A60207-6E97-4E18-86E6-51787C829F18}" type="presParOf" srcId="{F28DDB36-A9D2-4D93-BD83-076D7D959B26}" destId="{DAB86D7B-4E8C-4C80-B261-17EF5728DCE8}" srcOrd="0" destOrd="0" presId="urn:microsoft.com/office/officeart/2005/8/layout/pyramid3"/>
    <dgm:cxn modelId="{2E876770-792B-409B-AFE8-A7BD21A64552}" type="presParOf" srcId="{F28DDB36-A9D2-4D93-BD83-076D7D959B26}" destId="{E1F7258A-5E58-4FCB-B988-460994DF4034}" srcOrd="1" destOrd="0" presId="urn:microsoft.com/office/officeart/2005/8/layout/pyramid3"/>
    <dgm:cxn modelId="{94C630B1-8F5A-459D-BFFE-B09349F732AF}" type="presParOf" srcId="{647F59E3-C6DB-489F-8C93-765101B5727D}" destId="{87FF712D-7FD4-4F85-A576-2646AA79A881}" srcOrd="3" destOrd="0" presId="urn:microsoft.com/office/officeart/2005/8/layout/pyramid3"/>
    <dgm:cxn modelId="{81C963FD-2736-4A44-9CAE-AF5476B89D49}" type="presParOf" srcId="{87FF712D-7FD4-4F85-A576-2646AA79A881}" destId="{71DC32BA-7EF2-4E9E-8907-F20513380057}" srcOrd="0" destOrd="0" presId="urn:microsoft.com/office/officeart/2005/8/layout/pyramid3"/>
    <dgm:cxn modelId="{AD2C402C-3D5D-4001-934E-CB9BCD7F61F4}" type="presParOf" srcId="{87FF712D-7FD4-4F85-A576-2646AA79A881}" destId="{FA8280CC-D868-482E-B307-37097FC609DC}" srcOrd="1" destOrd="0" presId="urn:microsoft.com/office/officeart/2005/8/layout/pyramid3"/>
    <dgm:cxn modelId="{46384163-6E66-469D-9EDC-30286DB5F7BA}" type="presParOf" srcId="{647F59E3-C6DB-489F-8C93-765101B5727D}" destId="{2AE8BE81-C679-4EB5-9757-A6C8CBF8BC47}" srcOrd="4" destOrd="0" presId="urn:microsoft.com/office/officeart/2005/8/layout/pyramid3"/>
    <dgm:cxn modelId="{151562DA-1663-4180-9DFE-DC6B383E0C08}" type="presParOf" srcId="{2AE8BE81-C679-4EB5-9757-A6C8CBF8BC47}" destId="{DAF4DE93-13EC-4658-824C-E399296A724A}" srcOrd="0" destOrd="0" presId="urn:microsoft.com/office/officeart/2005/8/layout/pyramid3"/>
    <dgm:cxn modelId="{C3D34F59-FB63-40FB-8A13-EBBA32FBB188}" type="presParOf" srcId="{2AE8BE81-C679-4EB5-9757-A6C8CBF8BC47}" destId="{A4E30B81-B546-45FE-B66E-137E7CD2A5B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9BA11-BFA1-4B6A-9BE8-2848ECAA1CC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AD789D-1977-4358-93B0-5DE004E339DA}">
      <dgm:prSet/>
      <dgm:spPr/>
      <dgm:t>
        <a:bodyPr/>
        <a:lstStyle/>
        <a:p>
          <a:r>
            <a:rPr lang="en-US" dirty="0" err="1"/>
            <a:t>Menetapkan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 </a:t>
          </a:r>
          <a:r>
            <a:rPr lang="en-US" dirty="0" err="1"/>
            <a:t>termasuk</a:t>
          </a:r>
          <a:r>
            <a:rPr lang="en-US" dirty="0"/>
            <a:t> P3K</a:t>
          </a:r>
        </a:p>
      </dgm:t>
    </dgm:pt>
    <dgm:pt modelId="{4CC1EFE6-65C7-4F93-AF8E-ABCEA4BE6180}" type="parTrans" cxnId="{369741D8-BFE1-4A5D-AFBA-9343BD82F530}">
      <dgm:prSet/>
      <dgm:spPr/>
      <dgm:t>
        <a:bodyPr/>
        <a:lstStyle/>
        <a:p>
          <a:endParaRPr lang="en-US"/>
        </a:p>
      </dgm:t>
    </dgm:pt>
    <dgm:pt modelId="{DEAE7B42-79DA-4CBC-AB8E-D0B03B105E78}" type="sibTrans" cxnId="{369741D8-BFE1-4A5D-AFBA-9343BD82F530}">
      <dgm:prSet/>
      <dgm:spPr/>
      <dgm:t>
        <a:bodyPr/>
        <a:lstStyle/>
        <a:p>
          <a:endParaRPr lang="en-US"/>
        </a:p>
      </dgm:t>
    </dgm:pt>
    <dgm:pt modelId="{BCA7290C-4599-4D38-AC0B-C846ACF1C72A}">
      <dgm:prSet/>
      <dgm:spPr/>
      <dgm:t>
        <a:bodyPr/>
        <a:lstStyle/>
        <a:p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pelatihan</a:t>
          </a:r>
          <a:r>
            <a:rPr lang="en-US" dirty="0"/>
            <a:t> </a:t>
          </a:r>
        </a:p>
      </dgm:t>
    </dgm:pt>
    <dgm:pt modelId="{9C65DDC6-4A11-4909-BE24-3A49ED3DFE90}" type="parTrans" cxnId="{E1343359-834E-40AA-9C60-732461ED5BE8}">
      <dgm:prSet/>
      <dgm:spPr/>
      <dgm:t>
        <a:bodyPr/>
        <a:lstStyle/>
        <a:p>
          <a:endParaRPr lang="en-US"/>
        </a:p>
      </dgm:t>
    </dgm:pt>
    <dgm:pt modelId="{864D051B-C62E-43BC-8E7C-DD616FE80245}" type="sibTrans" cxnId="{E1343359-834E-40AA-9C60-732461ED5BE8}">
      <dgm:prSet/>
      <dgm:spPr/>
      <dgm:t>
        <a:bodyPr/>
        <a:lstStyle/>
        <a:p>
          <a:endParaRPr lang="en-US"/>
        </a:p>
      </dgm:t>
    </dgm:pt>
    <dgm:pt modelId="{5A5A9A1D-8B2C-4336-84DF-7AA933587A17}">
      <dgm:prSet/>
      <dgm:spPr/>
      <dgm:t>
        <a:bodyPr/>
        <a:lstStyle/>
        <a:p>
          <a:r>
            <a:rPr lang="en-US" dirty="0" err="1"/>
            <a:t>Secara</a:t>
          </a:r>
          <a:r>
            <a:rPr lang="en-US" dirty="0"/>
            <a:t> </a:t>
          </a:r>
          <a:r>
            <a:rPr lang="en-US" dirty="0" err="1"/>
            <a:t>berkala</a:t>
          </a:r>
          <a:r>
            <a:rPr lang="en-US" dirty="0"/>
            <a:t> </a:t>
          </a:r>
          <a:r>
            <a:rPr lang="en-US" dirty="0" err="1"/>
            <a:t>mengadakan</a:t>
          </a:r>
          <a:r>
            <a:rPr lang="en-US" dirty="0"/>
            <a:t> </a:t>
          </a:r>
          <a:r>
            <a:rPr lang="en-US" dirty="0" err="1"/>
            <a:t>simulasi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85249ED8-F030-4C82-96F7-F0B576D7A8F7}" type="parTrans" cxnId="{3A4E1513-EDB5-4461-85EF-2733F25E9F1E}">
      <dgm:prSet/>
      <dgm:spPr/>
      <dgm:t>
        <a:bodyPr/>
        <a:lstStyle/>
        <a:p>
          <a:endParaRPr lang="en-US"/>
        </a:p>
      </dgm:t>
    </dgm:pt>
    <dgm:pt modelId="{C8027201-21B7-4BB8-8AA8-DD442EF4E85E}" type="sibTrans" cxnId="{3A4E1513-EDB5-4461-85EF-2733F25E9F1E}">
      <dgm:prSet/>
      <dgm:spPr/>
      <dgm:t>
        <a:bodyPr/>
        <a:lstStyle/>
        <a:p>
          <a:endParaRPr lang="en-US"/>
        </a:p>
      </dgm:t>
    </dgm:pt>
    <dgm:pt modelId="{68B202E0-A29F-4209-959C-2E5D253C7E89}">
      <dgm:prSet/>
      <dgm:spPr/>
      <dgm:t>
        <a:bodyPr/>
        <a:lstStyle/>
        <a:p>
          <a:r>
            <a:rPr lang="en-US" dirty="0" err="1"/>
            <a:t>Evaluasi</a:t>
          </a:r>
          <a:r>
            <a:rPr lang="en-US" dirty="0"/>
            <a:t> </a:t>
          </a:r>
          <a:r>
            <a:rPr lang="en-US" dirty="0" err="1"/>
            <a:t>kinerja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, </a:t>
          </a:r>
          <a:r>
            <a:rPr lang="en-US" dirty="0" err="1"/>
            <a:t>termasuk</a:t>
          </a:r>
          <a:r>
            <a:rPr lang="en-US" dirty="0"/>
            <a:t> </a:t>
          </a:r>
          <a:r>
            <a:rPr lang="en-US" dirty="0" err="1"/>
            <a:t>setelah</a:t>
          </a:r>
          <a:r>
            <a:rPr lang="en-US" dirty="0"/>
            <a:t> </a:t>
          </a:r>
          <a:r>
            <a:rPr lang="en-US" dirty="0" err="1"/>
            <a:t>terjadi</a:t>
          </a:r>
          <a:r>
            <a:rPr lang="en-US" dirty="0"/>
            <a:t> </a:t>
          </a:r>
          <a:r>
            <a:rPr lang="en-US" dirty="0" err="1"/>
            <a:t>kondisi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AAB5FE51-74CB-4659-87B9-B0072363DD73}" type="parTrans" cxnId="{E870B629-9882-40BA-A0E4-5CB5A6A0F8BE}">
      <dgm:prSet/>
      <dgm:spPr/>
      <dgm:t>
        <a:bodyPr/>
        <a:lstStyle/>
        <a:p>
          <a:endParaRPr lang="en-US"/>
        </a:p>
      </dgm:t>
    </dgm:pt>
    <dgm:pt modelId="{39CAC486-CB36-43C6-A200-3FBD861E5500}" type="sibTrans" cxnId="{E870B629-9882-40BA-A0E4-5CB5A6A0F8BE}">
      <dgm:prSet/>
      <dgm:spPr/>
      <dgm:t>
        <a:bodyPr/>
        <a:lstStyle/>
        <a:p>
          <a:endParaRPr lang="en-US"/>
        </a:p>
      </dgm:t>
    </dgm:pt>
    <dgm:pt modelId="{44878D86-FE33-4C7C-BBC6-A8E7B72C7713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informasi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semua</a:t>
          </a:r>
          <a:r>
            <a:rPr lang="en-US" dirty="0"/>
            <a:t> </a:t>
          </a:r>
          <a:r>
            <a:rPr lang="en-US" dirty="0" err="1"/>
            <a:t>pekerja</a:t>
          </a:r>
          <a:endParaRPr lang="en-US" dirty="0"/>
        </a:p>
      </dgm:t>
    </dgm:pt>
    <dgm:pt modelId="{45A17CE1-4F46-4F67-8D6A-2A9A4697C864}" type="parTrans" cxnId="{8932F789-DDF0-4D1C-88C5-5A2E079A512F}">
      <dgm:prSet/>
      <dgm:spPr/>
      <dgm:t>
        <a:bodyPr/>
        <a:lstStyle/>
        <a:p>
          <a:endParaRPr lang="en-US"/>
        </a:p>
      </dgm:t>
    </dgm:pt>
    <dgm:pt modelId="{B84E1A4B-FF14-49DB-A82C-2CDD56EC762C}" type="sibTrans" cxnId="{8932F789-DDF0-4D1C-88C5-5A2E079A512F}">
      <dgm:prSet/>
      <dgm:spPr/>
      <dgm:t>
        <a:bodyPr/>
        <a:lstStyle/>
        <a:p>
          <a:endParaRPr lang="en-US"/>
        </a:p>
      </dgm:t>
    </dgm:pt>
    <dgm:pt modelId="{CB5DFB9F-2E3F-4D2D-8106-9308686BC9D0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seluruh</a:t>
          </a:r>
          <a:r>
            <a:rPr lang="en-US" dirty="0"/>
            <a:t> </a:t>
          </a:r>
          <a:r>
            <a:rPr lang="en-US" dirty="0" err="1"/>
            <a:t>kontraktor</a:t>
          </a:r>
          <a:r>
            <a:rPr lang="en-US" dirty="0"/>
            <a:t>, </a:t>
          </a:r>
          <a:r>
            <a:rPr lang="en-US" dirty="0" err="1"/>
            <a:t>tamu</a:t>
          </a:r>
          <a:r>
            <a:rPr lang="en-US" dirty="0"/>
            <a:t>, </a:t>
          </a:r>
          <a:r>
            <a:rPr lang="en-US" dirty="0" err="1"/>
            <a:t>pemadam</a:t>
          </a:r>
          <a:r>
            <a:rPr lang="en-US" dirty="0"/>
            <a:t> </a:t>
          </a:r>
          <a:r>
            <a:rPr lang="en-US" dirty="0" err="1"/>
            <a:t>kebakaran</a:t>
          </a:r>
          <a:r>
            <a:rPr lang="en-US" dirty="0"/>
            <a:t>,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pemerintah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masyarakat</a:t>
          </a:r>
          <a:r>
            <a:rPr lang="en-US" dirty="0"/>
            <a:t> </a:t>
          </a:r>
          <a:r>
            <a:rPr lang="en-US" dirty="0" err="1"/>
            <a:t>sekitar</a:t>
          </a:r>
          <a:endParaRPr lang="en-US" dirty="0"/>
        </a:p>
      </dgm:t>
    </dgm:pt>
    <dgm:pt modelId="{41BCBD1D-3319-4AA6-8993-EA01D4B7C83C}" type="parTrans" cxnId="{142E723E-2795-4433-8093-5477B84386E5}">
      <dgm:prSet/>
      <dgm:spPr/>
      <dgm:t>
        <a:bodyPr/>
        <a:lstStyle/>
        <a:p>
          <a:endParaRPr lang="en-US"/>
        </a:p>
      </dgm:t>
    </dgm:pt>
    <dgm:pt modelId="{F628668D-2012-498B-88FC-2D2277C0DE46}" type="sibTrans" cxnId="{142E723E-2795-4433-8093-5477B84386E5}">
      <dgm:prSet/>
      <dgm:spPr/>
      <dgm:t>
        <a:bodyPr/>
        <a:lstStyle/>
        <a:p>
          <a:endParaRPr lang="en-US"/>
        </a:p>
      </dgm:t>
    </dgm:pt>
    <dgm:pt modelId="{6419C0F6-3831-4D50-923B-CE41093E37B8}">
      <dgm:prSet/>
      <dgm:spPr/>
      <dgm:t>
        <a:bodyPr/>
        <a:lstStyle/>
        <a:p>
          <a:r>
            <a:rPr lang="en-US" dirty="0" err="1"/>
            <a:t>Mempertimbangkan</a:t>
          </a:r>
          <a:r>
            <a:rPr lang="en-US" dirty="0"/>
            <a:t>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berkepentingan</a:t>
          </a:r>
          <a:r>
            <a:rPr lang="en-US" dirty="0"/>
            <a:t> lain </a:t>
          </a:r>
          <a:r>
            <a:rPr lang="en-US" dirty="0" err="1"/>
            <a:t>didalam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DD3EE4CF-3483-486B-83F4-BCE54B94A402}" type="parTrans" cxnId="{F6D8718D-43F1-4830-B51D-B797A57871C0}">
      <dgm:prSet/>
      <dgm:spPr/>
      <dgm:t>
        <a:bodyPr/>
        <a:lstStyle/>
        <a:p>
          <a:endParaRPr lang="en-US"/>
        </a:p>
      </dgm:t>
    </dgm:pt>
    <dgm:pt modelId="{4E02A23C-D381-49F6-89C0-CA47FEE5F32B}" type="sibTrans" cxnId="{F6D8718D-43F1-4830-B51D-B797A57871C0}">
      <dgm:prSet/>
      <dgm:spPr/>
      <dgm:t>
        <a:bodyPr/>
        <a:lstStyle/>
        <a:p>
          <a:endParaRPr lang="en-US"/>
        </a:p>
      </dgm:t>
    </dgm:pt>
    <dgm:pt modelId="{CFB94C23-DD1A-4F22-9CBE-0DA423195CB3}" type="pres">
      <dgm:prSet presAssocID="{5599BA11-BFA1-4B6A-9BE8-2848ECAA1CCA}" presName="Name0" presStyleCnt="0">
        <dgm:presLayoutVars>
          <dgm:chMax val="7"/>
          <dgm:chPref val="7"/>
          <dgm:dir/>
        </dgm:presLayoutVars>
      </dgm:prSet>
      <dgm:spPr/>
    </dgm:pt>
    <dgm:pt modelId="{4FFDE489-C697-4A8D-B7D1-405E7D719135}" type="pres">
      <dgm:prSet presAssocID="{5599BA11-BFA1-4B6A-9BE8-2848ECAA1CCA}" presName="Name1" presStyleCnt="0"/>
      <dgm:spPr/>
    </dgm:pt>
    <dgm:pt modelId="{3E77C0CE-FEEE-41AA-A800-64F30F7B00BB}" type="pres">
      <dgm:prSet presAssocID="{5599BA11-BFA1-4B6A-9BE8-2848ECAA1CCA}" presName="cycle" presStyleCnt="0"/>
      <dgm:spPr/>
    </dgm:pt>
    <dgm:pt modelId="{E604956C-34A9-42C2-AD5C-5D65C9F2A01A}" type="pres">
      <dgm:prSet presAssocID="{5599BA11-BFA1-4B6A-9BE8-2848ECAA1CCA}" presName="srcNode" presStyleLbl="node1" presStyleIdx="0" presStyleCnt="7"/>
      <dgm:spPr/>
    </dgm:pt>
    <dgm:pt modelId="{B52F07FA-85CE-43C6-A469-B816524C61D6}" type="pres">
      <dgm:prSet presAssocID="{5599BA11-BFA1-4B6A-9BE8-2848ECAA1CCA}" presName="conn" presStyleLbl="parChTrans1D2" presStyleIdx="0" presStyleCnt="1"/>
      <dgm:spPr/>
    </dgm:pt>
    <dgm:pt modelId="{5E950906-56DA-402F-A0C5-45F360CBCBCF}" type="pres">
      <dgm:prSet presAssocID="{5599BA11-BFA1-4B6A-9BE8-2848ECAA1CCA}" presName="extraNode" presStyleLbl="node1" presStyleIdx="0" presStyleCnt="7"/>
      <dgm:spPr/>
    </dgm:pt>
    <dgm:pt modelId="{A8E08DC9-C253-48C9-BE5C-F8284FAF06D1}" type="pres">
      <dgm:prSet presAssocID="{5599BA11-BFA1-4B6A-9BE8-2848ECAA1CCA}" presName="dstNode" presStyleLbl="node1" presStyleIdx="0" presStyleCnt="7"/>
      <dgm:spPr/>
    </dgm:pt>
    <dgm:pt modelId="{D4C2EC5A-AD83-471D-964C-7E9EC99405E6}" type="pres">
      <dgm:prSet presAssocID="{88AD789D-1977-4358-93B0-5DE004E339DA}" presName="text_1" presStyleLbl="node1" presStyleIdx="0" presStyleCnt="7">
        <dgm:presLayoutVars>
          <dgm:bulletEnabled val="1"/>
        </dgm:presLayoutVars>
      </dgm:prSet>
      <dgm:spPr/>
    </dgm:pt>
    <dgm:pt modelId="{2EA84BFC-F1EA-4703-864A-2633CD1379A6}" type="pres">
      <dgm:prSet presAssocID="{88AD789D-1977-4358-93B0-5DE004E339DA}" presName="accent_1" presStyleCnt="0"/>
      <dgm:spPr/>
    </dgm:pt>
    <dgm:pt modelId="{95F4BCEE-8E31-4CBE-B04A-E4BF38E15816}" type="pres">
      <dgm:prSet presAssocID="{88AD789D-1977-4358-93B0-5DE004E339DA}" presName="accentRepeatNode" presStyleLbl="solidFgAcc1" presStyleIdx="0" presStyleCnt="7"/>
      <dgm:spPr/>
    </dgm:pt>
    <dgm:pt modelId="{C3FA9EFB-A910-4921-A034-E46CBC9A801F}" type="pres">
      <dgm:prSet presAssocID="{BCA7290C-4599-4D38-AC0B-C846ACF1C72A}" presName="text_2" presStyleLbl="node1" presStyleIdx="1" presStyleCnt="7">
        <dgm:presLayoutVars>
          <dgm:bulletEnabled val="1"/>
        </dgm:presLayoutVars>
      </dgm:prSet>
      <dgm:spPr/>
    </dgm:pt>
    <dgm:pt modelId="{E546B3E2-44D8-46CE-B441-073E6A93AC42}" type="pres">
      <dgm:prSet presAssocID="{BCA7290C-4599-4D38-AC0B-C846ACF1C72A}" presName="accent_2" presStyleCnt="0"/>
      <dgm:spPr/>
    </dgm:pt>
    <dgm:pt modelId="{C5E59CB2-BB84-4584-BA8E-FED2BF9B1170}" type="pres">
      <dgm:prSet presAssocID="{BCA7290C-4599-4D38-AC0B-C846ACF1C72A}" presName="accentRepeatNode" presStyleLbl="solidFgAcc1" presStyleIdx="1" presStyleCnt="7"/>
      <dgm:spPr/>
    </dgm:pt>
    <dgm:pt modelId="{BD3F082B-AAAC-456C-828C-7D1142B97BFC}" type="pres">
      <dgm:prSet presAssocID="{5A5A9A1D-8B2C-4336-84DF-7AA933587A17}" presName="text_3" presStyleLbl="node1" presStyleIdx="2" presStyleCnt="7">
        <dgm:presLayoutVars>
          <dgm:bulletEnabled val="1"/>
        </dgm:presLayoutVars>
      </dgm:prSet>
      <dgm:spPr/>
    </dgm:pt>
    <dgm:pt modelId="{1E34597D-C9F0-4C49-95DF-184487AA4CE6}" type="pres">
      <dgm:prSet presAssocID="{5A5A9A1D-8B2C-4336-84DF-7AA933587A17}" presName="accent_3" presStyleCnt="0"/>
      <dgm:spPr/>
    </dgm:pt>
    <dgm:pt modelId="{FC75FB52-9530-4241-AEC7-F35521F2084C}" type="pres">
      <dgm:prSet presAssocID="{5A5A9A1D-8B2C-4336-84DF-7AA933587A17}" presName="accentRepeatNode" presStyleLbl="solidFgAcc1" presStyleIdx="2" presStyleCnt="7"/>
      <dgm:spPr/>
    </dgm:pt>
    <dgm:pt modelId="{E23415E8-32FA-4EBB-B112-1B05BB5A85E7}" type="pres">
      <dgm:prSet presAssocID="{68B202E0-A29F-4209-959C-2E5D253C7E89}" presName="text_4" presStyleLbl="node1" presStyleIdx="3" presStyleCnt="7">
        <dgm:presLayoutVars>
          <dgm:bulletEnabled val="1"/>
        </dgm:presLayoutVars>
      </dgm:prSet>
      <dgm:spPr/>
    </dgm:pt>
    <dgm:pt modelId="{30EACDEA-5976-4C1E-800C-FE24A2C56E42}" type="pres">
      <dgm:prSet presAssocID="{68B202E0-A29F-4209-959C-2E5D253C7E89}" presName="accent_4" presStyleCnt="0"/>
      <dgm:spPr/>
    </dgm:pt>
    <dgm:pt modelId="{856B4D6D-B1DB-48C5-8393-A544D98091A8}" type="pres">
      <dgm:prSet presAssocID="{68B202E0-A29F-4209-959C-2E5D253C7E89}" presName="accentRepeatNode" presStyleLbl="solidFgAcc1" presStyleIdx="3" presStyleCnt="7"/>
      <dgm:spPr/>
    </dgm:pt>
    <dgm:pt modelId="{5C04F4D9-74B0-4286-85E3-A988CAF8B3AB}" type="pres">
      <dgm:prSet presAssocID="{44878D86-FE33-4C7C-BBC6-A8E7B72C7713}" presName="text_5" presStyleLbl="node1" presStyleIdx="4" presStyleCnt="7">
        <dgm:presLayoutVars>
          <dgm:bulletEnabled val="1"/>
        </dgm:presLayoutVars>
      </dgm:prSet>
      <dgm:spPr/>
    </dgm:pt>
    <dgm:pt modelId="{003E7892-16E2-4E0D-AF4E-DFFC4BBED2ED}" type="pres">
      <dgm:prSet presAssocID="{44878D86-FE33-4C7C-BBC6-A8E7B72C7713}" presName="accent_5" presStyleCnt="0"/>
      <dgm:spPr/>
    </dgm:pt>
    <dgm:pt modelId="{D2AEE146-B335-4226-B404-241DC57DB555}" type="pres">
      <dgm:prSet presAssocID="{44878D86-FE33-4C7C-BBC6-A8E7B72C7713}" presName="accentRepeatNode" presStyleLbl="solidFgAcc1" presStyleIdx="4" presStyleCnt="7"/>
      <dgm:spPr/>
    </dgm:pt>
    <dgm:pt modelId="{473898D2-043C-4814-A0EB-64349E744D6B}" type="pres">
      <dgm:prSet presAssocID="{CB5DFB9F-2E3F-4D2D-8106-9308686BC9D0}" presName="text_6" presStyleLbl="node1" presStyleIdx="5" presStyleCnt="7">
        <dgm:presLayoutVars>
          <dgm:bulletEnabled val="1"/>
        </dgm:presLayoutVars>
      </dgm:prSet>
      <dgm:spPr/>
    </dgm:pt>
    <dgm:pt modelId="{D1AE1A53-1BA5-4151-9E2E-7F5E5E956222}" type="pres">
      <dgm:prSet presAssocID="{CB5DFB9F-2E3F-4D2D-8106-9308686BC9D0}" presName="accent_6" presStyleCnt="0"/>
      <dgm:spPr/>
    </dgm:pt>
    <dgm:pt modelId="{15A5304F-95A1-48C5-9399-E8AFEAEC9ABD}" type="pres">
      <dgm:prSet presAssocID="{CB5DFB9F-2E3F-4D2D-8106-9308686BC9D0}" presName="accentRepeatNode" presStyleLbl="solidFgAcc1" presStyleIdx="5" presStyleCnt="7"/>
      <dgm:spPr/>
    </dgm:pt>
    <dgm:pt modelId="{C28F0828-5FC6-4240-8E3B-6DD6CD2B8BDA}" type="pres">
      <dgm:prSet presAssocID="{6419C0F6-3831-4D50-923B-CE41093E37B8}" presName="text_7" presStyleLbl="node1" presStyleIdx="6" presStyleCnt="7">
        <dgm:presLayoutVars>
          <dgm:bulletEnabled val="1"/>
        </dgm:presLayoutVars>
      </dgm:prSet>
      <dgm:spPr/>
    </dgm:pt>
    <dgm:pt modelId="{59801C69-AF39-4858-A0AF-DB1F7011E335}" type="pres">
      <dgm:prSet presAssocID="{6419C0F6-3831-4D50-923B-CE41093E37B8}" presName="accent_7" presStyleCnt="0"/>
      <dgm:spPr/>
    </dgm:pt>
    <dgm:pt modelId="{AEDAE08E-691A-4031-A763-BD44B310A11C}" type="pres">
      <dgm:prSet presAssocID="{6419C0F6-3831-4D50-923B-CE41093E37B8}" presName="accentRepeatNode" presStyleLbl="solidFgAcc1" presStyleIdx="6" presStyleCnt="7"/>
      <dgm:spPr/>
    </dgm:pt>
  </dgm:ptLst>
  <dgm:cxnLst>
    <dgm:cxn modelId="{19B6910C-095F-4125-AEE0-12393A47FE1A}" type="presOf" srcId="{5A5A9A1D-8B2C-4336-84DF-7AA933587A17}" destId="{BD3F082B-AAAC-456C-828C-7D1142B97BFC}" srcOrd="0" destOrd="0" presId="urn:microsoft.com/office/officeart/2008/layout/VerticalCurvedList"/>
    <dgm:cxn modelId="{3A4E1513-EDB5-4461-85EF-2733F25E9F1E}" srcId="{5599BA11-BFA1-4B6A-9BE8-2848ECAA1CCA}" destId="{5A5A9A1D-8B2C-4336-84DF-7AA933587A17}" srcOrd="2" destOrd="0" parTransId="{85249ED8-F030-4C82-96F7-F0B576D7A8F7}" sibTransId="{C8027201-21B7-4BB8-8AA8-DD442EF4E85E}"/>
    <dgm:cxn modelId="{E870B629-9882-40BA-A0E4-5CB5A6A0F8BE}" srcId="{5599BA11-BFA1-4B6A-9BE8-2848ECAA1CCA}" destId="{68B202E0-A29F-4209-959C-2E5D253C7E89}" srcOrd="3" destOrd="0" parTransId="{AAB5FE51-74CB-4659-87B9-B0072363DD73}" sibTransId="{39CAC486-CB36-43C6-A200-3FBD861E5500}"/>
    <dgm:cxn modelId="{142E723E-2795-4433-8093-5477B84386E5}" srcId="{5599BA11-BFA1-4B6A-9BE8-2848ECAA1CCA}" destId="{CB5DFB9F-2E3F-4D2D-8106-9308686BC9D0}" srcOrd="5" destOrd="0" parTransId="{41BCBD1D-3319-4AA6-8993-EA01D4B7C83C}" sibTransId="{F628668D-2012-498B-88FC-2D2277C0DE46}"/>
    <dgm:cxn modelId="{B64E9641-F540-4DB5-B4FC-DC2DCFD4A3AA}" type="presOf" srcId="{68B202E0-A29F-4209-959C-2E5D253C7E89}" destId="{E23415E8-32FA-4EBB-B112-1B05BB5A85E7}" srcOrd="0" destOrd="0" presId="urn:microsoft.com/office/officeart/2008/layout/VerticalCurvedList"/>
    <dgm:cxn modelId="{71EEE542-CF39-4F06-B1A4-C7D3217C5465}" type="presOf" srcId="{CB5DFB9F-2E3F-4D2D-8106-9308686BC9D0}" destId="{473898D2-043C-4814-A0EB-64349E744D6B}" srcOrd="0" destOrd="0" presId="urn:microsoft.com/office/officeart/2008/layout/VerticalCurvedList"/>
    <dgm:cxn modelId="{914E2849-EC4D-49CA-8AB4-B1B342B958A5}" type="presOf" srcId="{BCA7290C-4599-4D38-AC0B-C846ACF1C72A}" destId="{C3FA9EFB-A910-4921-A034-E46CBC9A801F}" srcOrd="0" destOrd="0" presId="urn:microsoft.com/office/officeart/2008/layout/VerticalCurvedList"/>
    <dgm:cxn modelId="{5A77FA4B-C676-488E-857D-DA1F435B419A}" type="presOf" srcId="{44878D86-FE33-4C7C-BBC6-A8E7B72C7713}" destId="{5C04F4D9-74B0-4286-85E3-A988CAF8B3AB}" srcOrd="0" destOrd="0" presId="urn:microsoft.com/office/officeart/2008/layout/VerticalCurvedList"/>
    <dgm:cxn modelId="{E1343359-834E-40AA-9C60-732461ED5BE8}" srcId="{5599BA11-BFA1-4B6A-9BE8-2848ECAA1CCA}" destId="{BCA7290C-4599-4D38-AC0B-C846ACF1C72A}" srcOrd="1" destOrd="0" parTransId="{9C65DDC6-4A11-4909-BE24-3A49ED3DFE90}" sibTransId="{864D051B-C62E-43BC-8E7C-DD616FE80245}"/>
    <dgm:cxn modelId="{8932F789-DDF0-4D1C-88C5-5A2E079A512F}" srcId="{5599BA11-BFA1-4B6A-9BE8-2848ECAA1CCA}" destId="{44878D86-FE33-4C7C-BBC6-A8E7B72C7713}" srcOrd="4" destOrd="0" parTransId="{45A17CE1-4F46-4F67-8D6A-2A9A4697C864}" sibTransId="{B84E1A4B-FF14-49DB-A82C-2CDD56EC762C}"/>
    <dgm:cxn modelId="{F6D8718D-43F1-4830-B51D-B797A57871C0}" srcId="{5599BA11-BFA1-4B6A-9BE8-2848ECAA1CCA}" destId="{6419C0F6-3831-4D50-923B-CE41093E37B8}" srcOrd="6" destOrd="0" parTransId="{DD3EE4CF-3483-486B-83F4-BCE54B94A402}" sibTransId="{4E02A23C-D381-49F6-89C0-CA47FEE5F32B}"/>
    <dgm:cxn modelId="{8A8C8B8D-416B-44CE-B96D-41C353344D2E}" type="presOf" srcId="{88AD789D-1977-4358-93B0-5DE004E339DA}" destId="{D4C2EC5A-AD83-471D-964C-7E9EC99405E6}" srcOrd="0" destOrd="0" presId="urn:microsoft.com/office/officeart/2008/layout/VerticalCurvedList"/>
    <dgm:cxn modelId="{110764B5-32C6-4905-BAC4-25BBE3D7C133}" type="presOf" srcId="{DEAE7B42-79DA-4CBC-AB8E-D0B03B105E78}" destId="{B52F07FA-85CE-43C6-A469-B816524C61D6}" srcOrd="0" destOrd="0" presId="urn:microsoft.com/office/officeart/2008/layout/VerticalCurvedList"/>
    <dgm:cxn modelId="{5F9A6FCA-E88D-4ACA-B9D8-3D1FFFA07543}" type="presOf" srcId="{6419C0F6-3831-4D50-923B-CE41093E37B8}" destId="{C28F0828-5FC6-4240-8E3B-6DD6CD2B8BDA}" srcOrd="0" destOrd="0" presId="urn:microsoft.com/office/officeart/2008/layout/VerticalCurvedList"/>
    <dgm:cxn modelId="{369741D8-BFE1-4A5D-AFBA-9343BD82F530}" srcId="{5599BA11-BFA1-4B6A-9BE8-2848ECAA1CCA}" destId="{88AD789D-1977-4358-93B0-5DE004E339DA}" srcOrd="0" destOrd="0" parTransId="{4CC1EFE6-65C7-4F93-AF8E-ABCEA4BE6180}" sibTransId="{DEAE7B42-79DA-4CBC-AB8E-D0B03B105E78}"/>
    <dgm:cxn modelId="{489447EB-85E8-4EA2-B949-93E8A781A1DD}" type="presOf" srcId="{5599BA11-BFA1-4B6A-9BE8-2848ECAA1CCA}" destId="{CFB94C23-DD1A-4F22-9CBE-0DA423195CB3}" srcOrd="0" destOrd="0" presId="urn:microsoft.com/office/officeart/2008/layout/VerticalCurvedList"/>
    <dgm:cxn modelId="{3AE7B352-4D99-4DB7-B44C-3BC2DF28BD5C}" type="presParOf" srcId="{CFB94C23-DD1A-4F22-9CBE-0DA423195CB3}" destId="{4FFDE489-C697-4A8D-B7D1-405E7D719135}" srcOrd="0" destOrd="0" presId="urn:microsoft.com/office/officeart/2008/layout/VerticalCurvedList"/>
    <dgm:cxn modelId="{0AD1AF37-BEC8-436C-A1CE-7E79B146D7F8}" type="presParOf" srcId="{4FFDE489-C697-4A8D-B7D1-405E7D719135}" destId="{3E77C0CE-FEEE-41AA-A800-64F30F7B00BB}" srcOrd="0" destOrd="0" presId="urn:microsoft.com/office/officeart/2008/layout/VerticalCurvedList"/>
    <dgm:cxn modelId="{D7AC4151-FCCC-4393-9FC9-9E3536BBA21B}" type="presParOf" srcId="{3E77C0CE-FEEE-41AA-A800-64F30F7B00BB}" destId="{E604956C-34A9-42C2-AD5C-5D65C9F2A01A}" srcOrd="0" destOrd="0" presId="urn:microsoft.com/office/officeart/2008/layout/VerticalCurvedList"/>
    <dgm:cxn modelId="{C916230C-972B-4F9C-BCD8-837B04792C14}" type="presParOf" srcId="{3E77C0CE-FEEE-41AA-A800-64F30F7B00BB}" destId="{B52F07FA-85CE-43C6-A469-B816524C61D6}" srcOrd="1" destOrd="0" presId="urn:microsoft.com/office/officeart/2008/layout/VerticalCurvedList"/>
    <dgm:cxn modelId="{81A73AF5-2EA8-4FF4-BA40-2D7D3BAE9F84}" type="presParOf" srcId="{3E77C0CE-FEEE-41AA-A800-64F30F7B00BB}" destId="{5E950906-56DA-402F-A0C5-45F360CBCBCF}" srcOrd="2" destOrd="0" presId="urn:microsoft.com/office/officeart/2008/layout/VerticalCurvedList"/>
    <dgm:cxn modelId="{E4E527A5-D6CD-4DFB-9F08-FD2D17A179B4}" type="presParOf" srcId="{3E77C0CE-FEEE-41AA-A800-64F30F7B00BB}" destId="{A8E08DC9-C253-48C9-BE5C-F8284FAF06D1}" srcOrd="3" destOrd="0" presId="urn:microsoft.com/office/officeart/2008/layout/VerticalCurvedList"/>
    <dgm:cxn modelId="{D7A66763-830F-4DB5-B851-185A8363D7EF}" type="presParOf" srcId="{4FFDE489-C697-4A8D-B7D1-405E7D719135}" destId="{D4C2EC5A-AD83-471D-964C-7E9EC99405E6}" srcOrd="1" destOrd="0" presId="urn:microsoft.com/office/officeart/2008/layout/VerticalCurvedList"/>
    <dgm:cxn modelId="{3EBC625E-DF84-4671-9CBB-C29FF8DC00A7}" type="presParOf" srcId="{4FFDE489-C697-4A8D-B7D1-405E7D719135}" destId="{2EA84BFC-F1EA-4703-864A-2633CD1379A6}" srcOrd="2" destOrd="0" presId="urn:microsoft.com/office/officeart/2008/layout/VerticalCurvedList"/>
    <dgm:cxn modelId="{ADE0B8D3-159C-4CF6-9C06-99C80152D5EE}" type="presParOf" srcId="{2EA84BFC-F1EA-4703-864A-2633CD1379A6}" destId="{95F4BCEE-8E31-4CBE-B04A-E4BF38E15816}" srcOrd="0" destOrd="0" presId="urn:microsoft.com/office/officeart/2008/layout/VerticalCurvedList"/>
    <dgm:cxn modelId="{3B4EBEC9-0EB4-4A82-8F79-E1F77820AA2E}" type="presParOf" srcId="{4FFDE489-C697-4A8D-B7D1-405E7D719135}" destId="{C3FA9EFB-A910-4921-A034-E46CBC9A801F}" srcOrd="3" destOrd="0" presId="urn:microsoft.com/office/officeart/2008/layout/VerticalCurvedList"/>
    <dgm:cxn modelId="{1719EB65-DAB6-4765-AF14-280AC3E8143D}" type="presParOf" srcId="{4FFDE489-C697-4A8D-B7D1-405E7D719135}" destId="{E546B3E2-44D8-46CE-B441-073E6A93AC42}" srcOrd="4" destOrd="0" presId="urn:microsoft.com/office/officeart/2008/layout/VerticalCurvedList"/>
    <dgm:cxn modelId="{6386C85B-1EFE-41A3-8EB4-E8AEDED7B405}" type="presParOf" srcId="{E546B3E2-44D8-46CE-B441-073E6A93AC42}" destId="{C5E59CB2-BB84-4584-BA8E-FED2BF9B1170}" srcOrd="0" destOrd="0" presId="urn:microsoft.com/office/officeart/2008/layout/VerticalCurvedList"/>
    <dgm:cxn modelId="{F7CD1D55-C9A8-407E-AD00-F0CCC019AE33}" type="presParOf" srcId="{4FFDE489-C697-4A8D-B7D1-405E7D719135}" destId="{BD3F082B-AAAC-456C-828C-7D1142B97BFC}" srcOrd="5" destOrd="0" presId="urn:microsoft.com/office/officeart/2008/layout/VerticalCurvedList"/>
    <dgm:cxn modelId="{B1EB4F99-3FF0-4911-8B5A-0668CC1343EB}" type="presParOf" srcId="{4FFDE489-C697-4A8D-B7D1-405E7D719135}" destId="{1E34597D-C9F0-4C49-95DF-184487AA4CE6}" srcOrd="6" destOrd="0" presId="urn:microsoft.com/office/officeart/2008/layout/VerticalCurvedList"/>
    <dgm:cxn modelId="{DBD88EDF-8ACA-40A3-BB8B-DED58996D2BC}" type="presParOf" srcId="{1E34597D-C9F0-4C49-95DF-184487AA4CE6}" destId="{FC75FB52-9530-4241-AEC7-F35521F2084C}" srcOrd="0" destOrd="0" presId="urn:microsoft.com/office/officeart/2008/layout/VerticalCurvedList"/>
    <dgm:cxn modelId="{3D7FCAB3-F298-4BEE-99C7-D186FD80D862}" type="presParOf" srcId="{4FFDE489-C697-4A8D-B7D1-405E7D719135}" destId="{E23415E8-32FA-4EBB-B112-1B05BB5A85E7}" srcOrd="7" destOrd="0" presId="urn:microsoft.com/office/officeart/2008/layout/VerticalCurvedList"/>
    <dgm:cxn modelId="{7D696B4B-C963-414D-93EA-96DB0B774383}" type="presParOf" srcId="{4FFDE489-C697-4A8D-B7D1-405E7D719135}" destId="{30EACDEA-5976-4C1E-800C-FE24A2C56E42}" srcOrd="8" destOrd="0" presId="urn:microsoft.com/office/officeart/2008/layout/VerticalCurvedList"/>
    <dgm:cxn modelId="{A23926E5-9400-4F63-9FAA-DEFE2DE750BE}" type="presParOf" srcId="{30EACDEA-5976-4C1E-800C-FE24A2C56E42}" destId="{856B4D6D-B1DB-48C5-8393-A544D98091A8}" srcOrd="0" destOrd="0" presId="urn:microsoft.com/office/officeart/2008/layout/VerticalCurvedList"/>
    <dgm:cxn modelId="{3A1C2C49-81B3-416C-8614-995401B4A4AE}" type="presParOf" srcId="{4FFDE489-C697-4A8D-B7D1-405E7D719135}" destId="{5C04F4D9-74B0-4286-85E3-A988CAF8B3AB}" srcOrd="9" destOrd="0" presId="urn:microsoft.com/office/officeart/2008/layout/VerticalCurvedList"/>
    <dgm:cxn modelId="{184B6A84-7CD4-42A9-B9E8-B51D007E8A31}" type="presParOf" srcId="{4FFDE489-C697-4A8D-B7D1-405E7D719135}" destId="{003E7892-16E2-4E0D-AF4E-DFFC4BBED2ED}" srcOrd="10" destOrd="0" presId="urn:microsoft.com/office/officeart/2008/layout/VerticalCurvedList"/>
    <dgm:cxn modelId="{A8EF3856-8F59-4C38-9B44-DF73B66AA4EA}" type="presParOf" srcId="{003E7892-16E2-4E0D-AF4E-DFFC4BBED2ED}" destId="{D2AEE146-B335-4226-B404-241DC57DB555}" srcOrd="0" destOrd="0" presId="urn:microsoft.com/office/officeart/2008/layout/VerticalCurvedList"/>
    <dgm:cxn modelId="{4B814BFE-4A3C-47C0-9349-23CB49B24485}" type="presParOf" srcId="{4FFDE489-C697-4A8D-B7D1-405E7D719135}" destId="{473898D2-043C-4814-A0EB-64349E744D6B}" srcOrd="11" destOrd="0" presId="urn:microsoft.com/office/officeart/2008/layout/VerticalCurvedList"/>
    <dgm:cxn modelId="{59C36AC0-1F92-4579-9BAB-E9D26F5423CE}" type="presParOf" srcId="{4FFDE489-C697-4A8D-B7D1-405E7D719135}" destId="{D1AE1A53-1BA5-4151-9E2E-7F5E5E956222}" srcOrd="12" destOrd="0" presId="urn:microsoft.com/office/officeart/2008/layout/VerticalCurvedList"/>
    <dgm:cxn modelId="{FAF300F1-ABA7-449B-8B58-1980AA4538A0}" type="presParOf" srcId="{D1AE1A53-1BA5-4151-9E2E-7F5E5E956222}" destId="{15A5304F-95A1-48C5-9399-E8AFEAEC9ABD}" srcOrd="0" destOrd="0" presId="urn:microsoft.com/office/officeart/2008/layout/VerticalCurvedList"/>
    <dgm:cxn modelId="{042F6F75-A224-4AD2-A8CD-DAD3187BB5AE}" type="presParOf" srcId="{4FFDE489-C697-4A8D-B7D1-405E7D719135}" destId="{C28F0828-5FC6-4240-8E3B-6DD6CD2B8BDA}" srcOrd="13" destOrd="0" presId="urn:microsoft.com/office/officeart/2008/layout/VerticalCurvedList"/>
    <dgm:cxn modelId="{4EAC376E-A147-41BD-8E8C-6C97A5087C6D}" type="presParOf" srcId="{4FFDE489-C697-4A8D-B7D1-405E7D719135}" destId="{59801C69-AF39-4858-A0AF-DB1F7011E335}" srcOrd="14" destOrd="0" presId="urn:microsoft.com/office/officeart/2008/layout/VerticalCurvedList"/>
    <dgm:cxn modelId="{CD60EC08-5F1A-4191-93F5-F309CE45B8FE}" type="presParOf" srcId="{59801C69-AF39-4858-A0AF-DB1F7011E335}" destId="{AEDAE08E-691A-4031-A763-BD44B310A1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56D66-2F3B-4D42-9CB4-B3EBAC1CF94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B0BCAE-F287-4F03-AA6C-B2C82104F51E}">
      <dgm:prSet phldrT="[Text]"/>
      <dgm:spPr/>
      <dgm:t>
        <a:bodyPr/>
        <a:lstStyle/>
        <a:p>
          <a:r>
            <a:rPr lang="en-US" dirty="0" err="1"/>
            <a:t>Pemantauan</a:t>
          </a:r>
          <a:r>
            <a:rPr lang="en-US" dirty="0"/>
            <a:t>, </a:t>
          </a:r>
          <a:r>
            <a:rPr lang="en-US" dirty="0" err="1"/>
            <a:t>Pengukuran</a:t>
          </a:r>
          <a:r>
            <a:rPr lang="en-US" dirty="0"/>
            <a:t>, </a:t>
          </a:r>
          <a:r>
            <a:rPr lang="en-US" dirty="0" err="1"/>
            <a:t>Analisis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Evaluasi</a:t>
          </a:r>
          <a:r>
            <a:rPr lang="en-US" dirty="0"/>
            <a:t> </a:t>
          </a:r>
          <a:r>
            <a:rPr lang="en-US" dirty="0" err="1"/>
            <a:t>Kinerja</a:t>
          </a:r>
          <a:endParaRPr lang="en-US" dirty="0"/>
        </a:p>
      </dgm:t>
    </dgm:pt>
    <dgm:pt modelId="{D45D94EB-A6B5-442F-A364-2B56CB099465}" type="parTrans" cxnId="{C09DD0B1-0C82-4066-9732-DA27623DB72C}">
      <dgm:prSet/>
      <dgm:spPr/>
      <dgm:t>
        <a:bodyPr/>
        <a:lstStyle/>
        <a:p>
          <a:endParaRPr lang="en-US"/>
        </a:p>
      </dgm:t>
    </dgm:pt>
    <dgm:pt modelId="{D75F4EA7-66C6-4756-A961-7EE49F6C9791}" type="sibTrans" cxnId="{C09DD0B1-0C82-4066-9732-DA27623DB72C}">
      <dgm:prSet/>
      <dgm:spPr/>
      <dgm:t>
        <a:bodyPr/>
        <a:lstStyle/>
        <a:p>
          <a:endParaRPr lang="en-US"/>
        </a:p>
      </dgm:t>
    </dgm:pt>
    <dgm:pt modelId="{F5025980-0FAB-43C3-86B9-191788E784B0}">
      <dgm:prSet phldrT="[Text]"/>
      <dgm:spPr/>
      <dgm:t>
        <a:bodyPr/>
        <a:lstStyle/>
        <a:p>
          <a:r>
            <a:rPr lang="en-US" dirty="0"/>
            <a:t>Audit Internal</a:t>
          </a:r>
        </a:p>
      </dgm:t>
    </dgm:pt>
    <dgm:pt modelId="{6FF8B009-2003-4E1F-85E1-9EAB780E3959}" type="parTrans" cxnId="{7BD35C33-273D-4363-8D49-C3489FD03A58}">
      <dgm:prSet/>
      <dgm:spPr/>
      <dgm:t>
        <a:bodyPr/>
        <a:lstStyle/>
        <a:p>
          <a:endParaRPr lang="en-US"/>
        </a:p>
      </dgm:t>
    </dgm:pt>
    <dgm:pt modelId="{CC468BB1-F13C-4ABD-B5C7-BBB3D3ABA687}" type="sibTrans" cxnId="{7BD35C33-273D-4363-8D49-C3489FD03A58}">
      <dgm:prSet/>
      <dgm:spPr/>
      <dgm:t>
        <a:bodyPr/>
        <a:lstStyle/>
        <a:p>
          <a:endParaRPr lang="en-US"/>
        </a:p>
      </dgm:t>
    </dgm:pt>
    <dgm:pt modelId="{D8CE2770-95E8-4587-BAC9-46F19A80D67F}">
      <dgm:prSet phldrT="[Text]"/>
      <dgm:spPr/>
      <dgm:t>
        <a:bodyPr/>
        <a:lstStyle/>
        <a:p>
          <a:r>
            <a:rPr lang="en-US" dirty="0" err="1"/>
            <a:t>Tinjauan</a:t>
          </a:r>
          <a:r>
            <a:rPr lang="en-US" dirty="0"/>
            <a:t> </a:t>
          </a:r>
          <a:r>
            <a:rPr lang="en-US" dirty="0" err="1"/>
            <a:t>Manajemen</a:t>
          </a:r>
          <a:endParaRPr lang="en-US" dirty="0"/>
        </a:p>
      </dgm:t>
    </dgm:pt>
    <dgm:pt modelId="{E8CA5C30-A05E-4760-A885-A367610D4F3A}" type="parTrans" cxnId="{2B410EBB-8C44-4660-8083-529C668293B0}">
      <dgm:prSet/>
      <dgm:spPr/>
      <dgm:t>
        <a:bodyPr/>
        <a:lstStyle/>
        <a:p>
          <a:endParaRPr lang="en-US"/>
        </a:p>
      </dgm:t>
    </dgm:pt>
    <dgm:pt modelId="{C759F079-90D6-490C-AACA-0FBFA94202E4}" type="sibTrans" cxnId="{2B410EBB-8C44-4660-8083-529C668293B0}">
      <dgm:prSet/>
      <dgm:spPr/>
      <dgm:t>
        <a:bodyPr/>
        <a:lstStyle/>
        <a:p>
          <a:endParaRPr lang="en-US"/>
        </a:p>
      </dgm:t>
    </dgm:pt>
    <dgm:pt modelId="{6B39267F-0E02-4492-BC5C-F5E80A5CB6A5}" type="pres">
      <dgm:prSet presAssocID="{F8156D66-2F3B-4D42-9CB4-B3EBAC1CF943}" presName="Name0" presStyleCnt="0">
        <dgm:presLayoutVars>
          <dgm:chMax/>
          <dgm:chPref/>
          <dgm:dir/>
        </dgm:presLayoutVars>
      </dgm:prSet>
      <dgm:spPr/>
    </dgm:pt>
    <dgm:pt modelId="{EC29C661-F19D-4991-89FA-371070FA83E5}" type="pres">
      <dgm:prSet presAssocID="{1BB0BCAE-F287-4F03-AA6C-B2C82104F51E}" presName="parenttextcomposite" presStyleCnt="0"/>
      <dgm:spPr/>
    </dgm:pt>
    <dgm:pt modelId="{5930E2B6-5086-4BE7-93A9-7F431B548D35}" type="pres">
      <dgm:prSet presAssocID="{1BB0BCAE-F287-4F03-AA6C-B2C82104F51E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61555E6-FBA4-4743-BE5B-69B2421AED3D}" type="pres">
      <dgm:prSet presAssocID="{1BB0BCAE-F287-4F03-AA6C-B2C82104F51E}" presName="parallelogramComposite" presStyleCnt="0"/>
      <dgm:spPr/>
    </dgm:pt>
    <dgm:pt modelId="{9BC20C35-DE5F-4C38-B322-B571BAEC5312}" type="pres">
      <dgm:prSet presAssocID="{1BB0BCAE-F287-4F03-AA6C-B2C82104F51E}" presName="parallelogram1" presStyleLbl="alignNode1" presStyleIdx="0" presStyleCnt="21"/>
      <dgm:spPr/>
    </dgm:pt>
    <dgm:pt modelId="{AD46923D-0668-4020-9835-03635759C631}" type="pres">
      <dgm:prSet presAssocID="{1BB0BCAE-F287-4F03-AA6C-B2C82104F51E}" presName="parallelogram2" presStyleLbl="alignNode1" presStyleIdx="1" presStyleCnt="21"/>
      <dgm:spPr/>
    </dgm:pt>
    <dgm:pt modelId="{74E4D951-C5FC-4363-898A-A1613E1485EE}" type="pres">
      <dgm:prSet presAssocID="{1BB0BCAE-F287-4F03-AA6C-B2C82104F51E}" presName="parallelogram3" presStyleLbl="alignNode1" presStyleIdx="2" presStyleCnt="21"/>
      <dgm:spPr/>
    </dgm:pt>
    <dgm:pt modelId="{5A56F95B-C8CA-4323-A5BF-05184CD2E3A5}" type="pres">
      <dgm:prSet presAssocID="{1BB0BCAE-F287-4F03-AA6C-B2C82104F51E}" presName="parallelogram4" presStyleLbl="alignNode1" presStyleIdx="3" presStyleCnt="21"/>
      <dgm:spPr/>
    </dgm:pt>
    <dgm:pt modelId="{C8A99F09-C028-471D-B8E2-07E78CE7D6C8}" type="pres">
      <dgm:prSet presAssocID="{1BB0BCAE-F287-4F03-AA6C-B2C82104F51E}" presName="parallelogram5" presStyleLbl="alignNode1" presStyleIdx="4" presStyleCnt="21"/>
      <dgm:spPr/>
    </dgm:pt>
    <dgm:pt modelId="{44457D32-CE9A-4160-A12C-458BD0A687C4}" type="pres">
      <dgm:prSet presAssocID="{1BB0BCAE-F287-4F03-AA6C-B2C82104F51E}" presName="parallelogram6" presStyleLbl="alignNode1" presStyleIdx="5" presStyleCnt="21"/>
      <dgm:spPr/>
    </dgm:pt>
    <dgm:pt modelId="{02B59D12-BB34-4CF3-8D51-A57261A896D3}" type="pres">
      <dgm:prSet presAssocID="{1BB0BCAE-F287-4F03-AA6C-B2C82104F51E}" presName="parallelogram7" presStyleLbl="alignNode1" presStyleIdx="6" presStyleCnt="21"/>
      <dgm:spPr/>
    </dgm:pt>
    <dgm:pt modelId="{18C42695-E2E5-4B84-B537-B2E2E4F93932}" type="pres">
      <dgm:prSet presAssocID="{D75F4EA7-66C6-4756-A961-7EE49F6C9791}" presName="sibTrans" presStyleCnt="0"/>
      <dgm:spPr/>
    </dgm:pt>
    <dgm:pt modelId="{1D4A7142-3CDF-4921-BC4C-B84C04D77153}" type="pres">
      <dgm:prSet presAssocID="{F5025980-0FAB-43C3-86B9-191788E784B0}" presName="parenttextcomposite" presStyleCnt="0"/>
      <dgm:spPr/>
    </dgm:pt>
    <dgm:pt modelId="{8751C994-05E2-495A-8381-2EDFB73D8D3E}" type="pres">
      <dgm:prSet presAssocID="{F5025980-0FAB-43C3-86B9-191788E784B0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9BD6241F-59AA-41E4-BCD2-9C68D2CFDC1F}" type="pres">
      <dgm:prSet presAssocID="{F5025980-0FAB-43C3-86B9-191788E784B0}" presName="parallelogramComposite" presStyleCnt="0"/>
      <dgm:spPr/>
    </dgm:pt>
    <dgm:pt modelId="{B10D6D20-D0E8-47F5-BF0B-0CBCD87E3419}" type="pres">
      <dgm:prSet presAssocID="{F5025980-0FAB-43C3-86B9-191788E784B0}" presName="parallelogram1" presStyleLbl="alignNode1" presStyleIdx="7" presStyleCnt="21"/>
      <dgm:spPr/>
    </dgm:pt>
    <dgm:pt modelId="{17B7083D-208C-422B-845C-D3E051372C84}" type="pres">
      <dgm:prSet presAssocID="{F5025980-0FAB-43C3-86B9-191788E784B0}" presName="parallelogram2" presStyleLbl="alignNode1" presStyleIdx="8" presStyleCnt="21"/>
      <dgm:spPr/>
    </dgm:pt>
    <dgm:pt modelId="{3D7F7484-39C8-4501-8C0B-89CC294BF8F1}" type="pres">
      <dgm:prSet presAssocID="{F5025980-0FAB-43C3-86B9-191788E784B0}" presName="parallelogram3" presStyleLbl="alignNode1" presStyleIdx="9" presStyleCnt="21"/>
      <dgm:spPr/>
    </dgm:pt>
    <dgm:pt modelId="{6569E14B-0F5B-4C69-8575-FA690AAACFD7}" type="pres">
      <dgm:prSet presAssocID="{F5025980-0FAB-43C3-86B9-191788E784B0}" presName="parallelogram4" presStyleLbl="alignNode1" presStyleIdx="10" presStyleCnt="21"/>
      <dgm:spPr/>
    </dgm:pt>
    <dgm:pt modelId="{76A712DF-28CD-45E8-9A8C-C7F771F4B7D3}" type="pres">
      <dgm:prSet presAssocID="{F5025980-0FAB-43C3-86B9-191788E784B0}" presName="parallelogram5" presStyleLbl="alignNode1" presStyleIdx="11" presStyleCnt="21"/>
      <dgm:spPr/>
    </dgm:pt>
    <dgm:pt modelId="{6140E9BB-0A05-4B3F-B40A-281C813E6834}" type="pres">
      <dgm:prSet presAssocID="{F5025980-0FAB-43C3-86B9-191788E784B0}" presName="parallelogram6" presStyleLbl="alignNode1" presStyleIdx="12" presStyleCnt="21"/>
      <dgm:spPr/>
    </dgm:pt>
    <dgm:pt modelId="{2ADBA669-1BC0-4E9C-8272-A6DDE728E469}" type="pres">
      <dgm:prSet presAssocID="{F5025980-0FAB-43C3-86B9-191788E784B0}" presName="parallelogram7" presStyleLbl="alignNode1" presStyleIdx="13" presStyleCnt="21"/>
      <dgm:spPr/>
    </dgm:pt>
    <dgm:pt modelId="{4859A40A-EA56-4650-B814-C26EA1A3C9A8}" type="pres">
      <dgm:prSet presAssocID="{CC468BB1-F13C-4ABD-B5C7-BBB3D3ABA687}" presName="sibTrans" presStyleCnt="0"/>
      <dgm:spPr/>
    </dgm:pt>
    <dgm:pt modelId="{E0BCB248-CC83-48E2-9D82-FB6301EB1F21}" type="pres">
      <dgm:prSet presAssocID="{D8CE2770-95E8-4587-BAC9-46F19A80D67F}" presName="parenttextcomposite" presStyleCnt="0"/>
      <dgm:spPr/>
    </dgm:pt>
    <dgm:pt modelId="{D8030F3B-6158-4B9B-9BD2-3C8BF1B7A262}" type="pres">
      <dgm:prSet presAssocID="{D8CE2770-95E8-4587-BAC9-46F19A80D67F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F1D9FB52-58F9-46A9-80D2-025E32BA3586}" type="pres">
      <dgm:prSet presAssocID="{D8CE2770-95E8-4587-BAC9-46F19A80D67F}" presName="parallelogramComposite" presStyleCnt="0"/>
      <dgm:spPr/>
    </dgm:pt>
    <dgm:pt modelId="{33228E7A-4245-4753-BD70-0623EC270F69}" type="pres">
      <dgm:prSet presAssocID="{D8CE2770-95E8-4587-BAC9-46F19A80D67F}" presName="parallelogram1" presStyleLbl="alignNode1" presStyleIdx="14" presStyleCnt="21"/>
      <dgm:spPr/>
    </dgm:pt>
    <dgm:pt modelId="{7950CDDC-1173-4445-B338-514620EA451A}" type="pres">
      <dgm:prSet presAssocID="{D8CE2770-95E8-4587-BAC9-46F19A80D67F}" presName="parallelogram2" presStyleLbl="alignNode1" presStyleIdx="15" presStyleCnt="21"/>
      <dgm:spPr/>
    </dgm:pt>
    <dgm:pt modelId="{52D6E92F-1B9B-436E-86FA-3C64BEABDA69}" type="pres">
      <dgm:prSet presAssocID="{D8CE2770-95E8-4587-BAC9-46F19A80D67F}" presName="parallelogram3" presStyleLbl="alignNode1" presStyleIdx="16" presStyleCnt="21"/>
      <dgm:spPr/>
    </dgm:pt>
    <dgm:pt modelId="{C3267D66-3556-4CA5-94ED-15B58B5BC41B}" type="pres">
      <dgm:prSet presAssocID="{D8CE2770-95E8-4587-BAC9-46F19A80D67F}" presName="parallelogram4" presStyleLbl="alignNode1" presStyleIdx="17" presStyleCnt="21"/>
      <dgm:spPr/>
    </dgm:pt>
    <dgm:pt modelId="{BA643235-7B27-4296-A658-72150F3527A8}" type="pres">
      <dgm:prSet presAssocID="{D8CE2770-95E8-4587-BAC9-46F19A80D67F}" presName="parallelogram5" presStyleLbl="alignNode1" presStyleIdx="18" presStyleCnt="21"/>
      <dgm:spPr/>
    </dgm:pt>
    <dgm:pt modelId="{C38712EF-4B84-4225-8901-66A765C27004}" type="pres">
      <dgm:prSet presAssocID="{D8CE2770-95E8-4587-BAC9-46F19A80D67F}" presName="parallelogram6" presStyleLbl="alignNode1" presStyleIdx="19" presStyleCnt="21"/>
      <dgm:spPr/>
    </dgm:pt>
    <dgm:pt modelId="{3C574AA9-CAB0-49FF-A8B0-E076001D2C39}" type="pres">
      <dgm:prSet presAssocID="{D8CE2770-95E8-4587-BAC9-46F19A80D67F}" presName="parallelogram7" presStyleLbl="alignNode1" presStyleIdx="20" presStyleCnt="21"/>
      <dgm:spPr/>
    </dgm:pt>
  </dgm:ptLst>
  <dgm:cxnLst>
    <dgm:cxn modelId="{BDF70229-9494-453A-B8EB-CC6EFA76F995}" type="presOf" srcId="{1BB0BCAE-F287-4F03-AA6C-B2C82104F51E}" destId="{5930E2B6-5086-4BE7-93A9-7F431B548D35}" srcOrd="0" destOrd="0" presId="urn:microsoft.com/office/officeart/2008/layout/VerticalAccentList"/>
    <dgm:cxn modelId="{7BD35C33-273D-4363-8D49-C3489FD03A58}" srcId="{F8156D66-2F3B-4D42-9CB4-B3EBAC1CF943}" destId="{F5025980-0FAB-43C3-86B9-191788E784B0}" srcOrd="1" destOrd="0" parTransId="{6FF8B009-2003-4E1F-85E1-9EAB780E3959}" sibTransId="{CC468BB1-F13C-4ABD-B5C7-BBB3D3ABA687}"/>
    <dgm:cxn modelId="{281CD841-A155-477A-B521-3024108EB5A2}" type="presOf" srcId="{F5025980-0FAB-43C3-86B9-191788E784B0}" destId="{8751C994-05E2-495A-8381-2EDFB73D8D3E}" srcOrd="0" destOrd="0" presId="urn:microsoft.com/office/officeart/2008/layout/VerticalAccentList"/>
    <dgm:cxn modelId="{22A8196B-0BBE-4151-A081-BD185D59A92A}" type="presOf" srcId="{F8156D66-2F3B-4D42-9CB4-B3EBAC1CF943}" destId="{6B39267F-0E02-4492-BC5C-F5E80A5CB6A5}" srcOrd="0" destOrd="0" presId="urn:microsoft.com/office/officeart/2008/layout/VerticalAccentList"/>
    <dgm:cxn modelId="{C09DD0B1-0C82-4066-9732-DA27623DB72C}" srcId="{F8156D66-2F3B-4D42-9CB4-B3EBAC1CF943}" destId="{1BB0BCAE-F287-4F03-AA6C-B2C82104F51E}" srcOrd="0" destOrd="0" parTransId="{D45D94EB-A6B5-442F-A364-2B56CB099465}" sibTransId="{D75F4EA7-66C6-4756-A961-7EE49F6C9791}"/>
    <dgm:cxn modelId="{2B410EBB-8C44-4660-8083-529C668293B0}" srcId="{F8156D66-2F3B-4D42-9CB4-B3EBAC1CF943}" destId="{D8CE2770-95E8-4587-BAC9-46F19A80D67F}" srcOrd="2" destOrd="0" parTransId="{E8CA5C30-A05E-4760-A885-A367610D4F3A}" sibTransId="{C759F079-90D6-490C-AACA-0FBFA94202E4}"/>
    <dgm:cxn modelId="{BCC4A0EB-B0C2-4AFF-8F27-5AFD16A811A7}" type="presOf" srcId="{D8CE2770-95E8-4587-BAC9-46F19A80D67F}" destId="{D8030F3B-6158-4B9B-9BD2-3C8BF1B7A262}" srcOrd="0" destOrd="0" presId="urn:microsoft.com/office/officeart/2008/layout/VerticalAccentList"/>
    <dgm:cxn modelId="{8E021BC5-D6BF-4DD9-9792-7CF3B0FB4FF6}" type="presParOf" srcId="{6B39267F-0E02-4492-BC5C-F5E80A5CB6A5}" destId="{EC29C661-F19D-4991-89FA-371070FA83E5}" srcOrd="0" destOrd="0" presId="urn:microsoft.com/office/officeart/2008/layout/VerticalAccentList"/>
    <dgm:cxn modelId="{94B2BD75-04AD-4E99-82EF-D940A49BB4D4}" type="presParOf" srcId="{EC29C661-F19D-4991-89FA-371070FA83E5}" destId="{5930E2B6-5086-4BE7-93A9-7F431B548D35}" srcOrd="0" destOrd="0" presId="urn:microsoft.com/office/officeart/2008/layout/VerticalAccentList"/>
    <dgm:cxn modelId="{8A0718F3-4F99-4157-B359-FCE092AA277E}" type="presParOf" srcId="{6B39267F-0E02-4492-BC5C-F5E80A5CB6A5}" destId="{061555E6-FBA4-4743-BE5B-69B2421AED3D}" srcOrd="1" destOrd="0" presId="urn:microsoft.com/office/officeart/2008/layout/VerticalAccentList"/>
    <dgm:cxn modelId="{9BCFC9B4-C2EE-4D10-9E6D-6C95E0339A6A}" type="presParOf" srcId="{061555E6-FBA4-4743-BE5B-69B2421AED3D}" destId="{9BC20C35-DE5F-4C38-B322-B571BAEC5312}" srcOrd="0" destOrd="0" presId="urn:microsoft.com/office/officeart/2008/layout/VerticalAccentList"/>
    <dgm:cxn modelId="{E22E5B54-691F-4AEC-ACDA-6E74C087DDB2}" type="presParOf" srcId="{061555E6-FBA4-4743-BE5B-69B2421AED3D}" destId="{AD46923D-0668-4020-9835-03635759C631}" srcOrd="1" destOrd="0" presId="urn:microsoft.com/office/officeart/2008/layout/VerticalAccentList"/>
    <dgm:cxn modelId="{072BBC12-92B8-43E9-A851-5E6848C9CA6D}" type="presParOf" srcId="{061555E6-FBA4-4743-BE5B-69B2421AED3D}" destId="{74E4D951-C5FC-4363-898A-A1613E1485EE}" srcOrd="2" destOrd="0" presId="urn:microsoft.com/office/officeart/2008/layout/VerticalAccentList"/>
    <dgm:cxn modelId="{390D6047-1FAD-4257-A5CF-682E9198150F}" type="presParOf" srcId="{061555E6-FBA4-4743-BE5B-69B2421AED3D}" destId="{5A56F95B-C8CA-4323-A5BF-05184CD2E3A5}" srcOrd="3" destOrd="0" presId="urn:microsoft.com/office/officeart/2008/layout/VerticalAccentList"/>
    <dgm:cxn modelId="{CD8A4F96-F80B-41E2-B8B1-6151D1113D31}" type="presParOf" srcId="{061555E6-FBA4-4743-BE5B-69B2421AED3D}" destId="{C8A99F09-C028-471D-B8E2-07E78CE7D6C8}" srcOrd="4" destOrd="0" presId="urn:microsoft.com/office/officeart/2008/layout/VerticalAccentList"/>
    <dgm:cxn modelId="{2F9CE996-F712-4500-8050-DB00989C2859}" type="presParOf" srcId="{061555E6-FBA4-4743-BE5B-69B2421AED3D}" destId="{44457D32-CE9A-4160-A12C-458BD0A687C4}" srcOrd="5" destOrd="0" presId="urn:microsoft.com/office/officeart/2008/layout/VerticalAccentList"/>
    <dgm:cxn modelId="{5DE649DD-9866-4560-A3EF-E1DA59EF373E}" type="presParOf" srcId="{061555E6-FBA4-4743-BE5B-69B2421AED3D}" destId="{02B59D12-BB34-4CF3-8D51-A57261A896D3}" srcOrd="6" destOrd="0" presId="urn:microsoft.com/office/officeart/2008/layout/VerticalAccentList"/>
    <dgm:cxn modelId="{710E3B90-3969-4EEC-853B-607AF95CCCB9}" type="presParOf" srcId="{6B39267F-0E02-4492-BC5C-F5E80A5CB6A5}" destId="{18C42695-E2E5-4B84-B537-B2E2E4F93932}" srcOrd="2" destOrd="0" presId="urn:microsoft.com/office/officeart/2008/layout/VerticalAccentList"/>
    <dgm:cxn modelId="{964B204C-7EE6-414C-BA01-E1C58750971A}" type="presParOf" srcId="{6B39267F-0E02-4492-BC5C-F5E80A5CB6A5}" destId="{1D4A7142-3CDF-4921-BC4C-B84C04D77153}" srcOrd="3" destOrd="0" presId="urn:microsoft.com/office/officeart/2008/layout/VerticalAccentList"/>
    <dgm:cxn modelId="{E6CFF660-C722-4A6A-B6D0-9E9466C594BF}" type="presParOf" srcId="{1D4A7142-3CDF-4921-BC4C-B84C04D77153}" destId="{8751C994-05E2-495A-8381-2EDFB73D8D3E}" srcOrd="0" destOrd="0" presId="urn:microsoft.com/office/officeart/2008/layout/VerticalAccentList"/>
    <dgm:cxn modelId="{CE805C9D-F585-4822-861F-A7624100007D}" type="presParOf" srcId="{6B39267F-0E02-4492-BC5C-F5E80A5CB6A5}" destId="{9BD6241F-59AA-41E4-BCD2-9C68D2CFDC1F}" srcOrd="4" destOrd="0" presId="urn:microsoft.com/office/officeart/2008/layout/VerticalAccentList"/>
    <dgm:cxn modelId="{D3338089-D1D8-4D75-961E-8A153541AB0A}" type="presParOf" srcId="{9BD6241F-59AA-41E4-BCD2-9C68D2CFDC1F}" destId="{B10D6D20-D0E8-47F5-BF0B-0CBCD87E3419}" srcOrd="0" destOrd="0" presId="urn:microsoft.com/office/officeart/2008/layout/VerticalAccentList"/>
    <dgm:cxn modelId="{8281A5ED-3613-4760-B83E-B3B8F5B8DAAF}" type="presParOf" srcId="{9BD6241F-59AA-41E4-BCD2-9C68D2CFDC1F}" destId="{17B7083D-208C-422B-845C-D3E051372C84}" srcOrd="1" destOrd="0" presId="urn:microsoft.com/office/officeart/2008/layout/VerticalAccentList"/>
    <dgm:cxn modelId="{771AE2C1-ABFB-4994-BE74-49674FA92565}" type="presParOf" srcId="{9BD6241F-59AA-41E4-BCD2-9C68D2CFDC1F}" destId="{3D7F7484-39C8-4501-8C0B-89CC294BF8F1}" srcOrd="2" destOrd="0" presId="urn:microsoft.com/office/officeart/2008/layout/VerticalAccentList"/>
    <dgm:cxn modelId="{4906DAA4-65F7-476D-ABA5-DED2428E0C2C}" type="presParOf" srcId="{9BD6241F-59AA-41E4-BCD2-9C68D2CFDC1F}" destId="{6569E14B-0F5B-4C69-8575-FA690AAACFD7}" srcOrd="3" destOrd="0" presId="urn:microsoft.com/office/officeart/2008/layout/VerticalAccentList"/>
    <dgm:cxn modelId="{1CFC673E-D499-47BD-BF58-56FC70E2EF5B}" type="presParOf" srcId="{9BD6241F-59AA-41E4-BCD2-9C68D2CFDC1F}" destId="{76A712DF-28CD-45E8-9A8C-C7F771F4B7D3}" srcOrd="4" destOrd="0" presId="urn:microsoft.com/office/officeart/2008/layout/VerticalAccentList"/>
    <dgm:cxn modelId="{2F8C3DD5-3729-4789-AE4A-B86C7E8B29E4}" type="presParOf" srcId="{9BD6241F-59AA-41E4-BCD2-9C68D2CFDC1F}" destId="{6140E9BB-0A05-4B3F-B40A-281C813E6834}" srcOrd="5" destOrd="0" presId="urn:microsoft.com/office/officeart/2008/layout/VerticalAccentList"/>
    <dgm:cxn modelId="{EF25B7F0-B2E1-4829-97F5-EAE1E878E763}" type="presParOf" srcId="{9BD6241F-59AA-41E4-BCD2-9C68D2CFDC1F}" destId="{2ADBA669-1BC0-4E9C-8272-A6DDE728E469}" srcOrd="6" destOrd="0" presId="urn:microsoft.com/office/officeart/2008/layout/VerticalAccentList"/>
    <dgm:cxn modelId="{9BFF1E03-310C-4E61-AA97-6346E11F63DF}" type="presParOf" srcId="{6B39267F-0E02-4492-BC5C-F5E80A5CB6A5}" destId="{4859A40A-EA56-4650-B814-C26EA1A3C9A8}" srcOrd="5" destOrd="0" presId="urn:microsoft.com/office/officeart/2008/layout/VerticalAccentList"/>
    <dgm:cxn modelId="{C7AFA576-6E8A-41F2-A8A6-1388FC989BE1}" type="presParOf" srcId="{6B39267F-0E02-4492-BC5C-F5E80A5CB6A5}" destId="{E0BCB248-CC83-48E2-9D82-FB6301EB1F21}" srcOrd="6" destOrd="0" presId="urn:microsoft.com/office/officeart/2008/layout/VerticalAccentList"/>
    <dgm:cxn modelId="{CD5E8AAC-8897-4707-8CB9-70C1A6AD8B6D}" type="presParOf" srcId="{E0BCB248-CC83-48E2-9D82-FB6301EB1F21}" destId="{D8030F3B-6158-4B9B-9BD2-3C8BF1B7A262}" srcOrd="0" destOrd="0" presId="urn:microsoft.com/office/officeart/2008/layout/VerticalAccentList"/>
    <dgm:cxn modelId="{2A762B51-DC37-4422-ABF6-106F0A527102}" type="presParOf" srcId="{6B39267F-0E02-4492-BC5C-F5E80A5CB6A5}" destId="{F1D9FB52-58F9-46A9-80D2-025E32BA3586}" srcOrd="7" destOrd="0" presId="urn:microsoft.com/office/officeart/2008/layout/VerticalAccentList"/>
    <dgm:cxn modelId="{08A9574B-5DF4-4571-B5AC-02E21F8CA669}" type="presParOf" srcId="{F1D9FB52-58F9-46A9-80D2-025E32BA3586}" destId="{33228E7A-4245-4753-BD70-0623EC270F69}" srcOrd="0" destOrd="0" presId="urn:microsoft.com/office/officeart/2008/layout/VerticalAccentList"/>
    <dgm:cxn modelId="{3B693B38-9B99-45CB-B885-0EEB36070548}" type="presParOf" srcId="{F1D9FB52-58F9-46A9-80D2-025E32BA3586}" destId="{7950CDDC-1173-4445-B338-514620EA451A}" srcOrd="1" destOrd="0" presId="urn:microsoft.com/office/officeart/2008/layout/VerticalAccentList"/>
    <dgm:cxn modelId="{3860455E-E26A-4943-8C9D-4F44B018D66C}" type="presParOf" srcId="{F1D9FB52-58F9-46A9-80D2-025E32BA3586}" destId="{52D6E92F-1B9B-436E-86FA-3C64BEABDA69}" srcOrd="2" destOrd="0" presId="urn:microsoft.com/office/officeart/2008/layout/VerticalAccentList"/>
    <dgm:cxn modelId="{F458197A-6A09-4BD2-8706-840AC2658C27}" type="presParOf" srcId="{F1D9FB52-58F9-46A9-80D2-025E32BA3586}" destId="{C3267D66-3556-4CA5-94ED-15B58B5BC41B}" srcOrd="3" destOrd="0" presId="urn:microsoft.com/office/officeart/2008/layout/VerticalAccentList"/>
    <dgm:cxn modelId="{29C0B1B8-2667-4E54-B72B-B7B7B3BA60B4}" type="presParOf" srcId="{F1D9FB52-58F9-46A9-80D2-025E32BA3586}" destId="{BA643235-7B27-4296-A658-72150F3527A8}" srcOrd="4" destOrd="0" presId="urn:microsoft.com/office/officeart/2008/layout/VerticalAccentList"/>
    <dgm:cxn modelId="{F9CE7084-D52A-4B0A-8C14-2479D79EDAE6}" type="presParOf" srcId="{F1D9FB52-58F9-46A9-80D2-025E32BA3586}" destId="{C38712EF-4B84-4225-8901-66A765C27004}" srcOrd="5" destOrd="0" presId="urn:microsoft.com/office/officeart/2008/layout/VerticalAccentList"/>
    <dgm:cxn modelId="{DC4B30DB-4149-4560-ABE5-25C848B0D648}" type="presParOf" srcId="{F1D9FB52-58F9-46A9-80D2-025E32BA3586}" destId="{3C574AA9-CAB0-49FF-A8B0-E076001D2C39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0AB1C-E53D-49E5-987E-3A966D3C2540}">
      <dsp:nvSpPr>
        <dsp:cNvPr id="0" name=""/>
        <dsp:cNvSpPr/>
      </dsp:nvSpPr>
      <dsp:spPr>
        <a:xfrm rot="10800000">
          <a:off x="0" y="0"/>
          <a:ext cx="3363403" cy="498105"/>
        </a:xfrm>
        <a:prstGeom prst="trapezoid">
          <a:avLst>
            <a:gd name="adj" fmla="val 6752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Eliminasi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588595" y="0"/>
        <a:ext cx="2186211" cy="498105"/>
      </dsp:txXfrm>
    </dsp:sp>
    <dsp:sp modelId="{224A7509-2ACD-4E40-8E90-F8CF8055122C}">
      <dsp:nvSpPr>
        <dsp:cNvPr id="0" name=""/>
        <dsp:cNvSpPr/>
      </dsp:nvSpPr>
      <dsp:spPr>
        <a:xfrm rot="10800000">
          <a:off x="336340" y="498105"/>
          <a:ext cx="2690722" cy="498105"/>
        </a:xfrm>
        <a:prstGeom prst="trapezoid">
          <a:avLst>
            <a:gd name="adj" fmla="val 67524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Subtitusi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807216" y="498105"/>
        <a:ext cx="1748969" cy="498105"/>
      </dsp:txXfrm>
    </dsp:sp>
    <dsp:sp modelId="{DAB86D7B-4E8C-4C80-B261-17EF5728DCE8}">
      <dsp:nvSpPr>
        <dsp:cNvPr id="0" name=""/>
        <dsp:cNvSpPr/>
      </dsp:nvSpPr>
      <dsp:spPr>
        <a:xfrm rot="10800000">
          <a:off x="672680" y="996210"/>
          <a:ext cx="2018041" cy="498105"/>
        </a:xfrm>
        <a:prstGeom prst="trapezoid">
          <a:avLst>
            <a:gd name="adj" fmla="val 67524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Rekayasa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Teknik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1025837" y="996210"/>
        <a:ext cx="1311727" cy="498105"/>
      </dsp:txXfrm>
    </dsp:sp>
    <dsp:sp modelId="{71DC32BA-7EF2-4E9E-8907-F20513380057}">
      <dsp:nvSpPr>
        <dsp:cNvPr id="0" name=""/>
        <dsp:cNvSpPr/>
      </dsp:nvSpPr>
      <dsp:spPr>
        <a:xfrm rot="10800000">
          <a:off x="1009020" y="1494315"/>
          <a:ext cx="1345361" cy="498105"/>
        </a:xfrm>
        <a:prstGeom prst="trapezoid">
          <a:avLst>
            <a:gd name="adj" fmla="val 67524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Administratif</a:t>
          </a:r>
          <a:endParaRPr lang="en-US" sz="1200" kern="1200" dirty="0">
            <a:solidFill>
              <a:schemeClr val="bg1"/>
            </a:solidFill>
          </a:endParaRPr>
        </a:p>
      </dsp:txBody>
      <dsp:txXfrm rot="-10800000">
        <a:off x="1244459" y="1494315"/>
        <a:ext cx="874484" cy="498105"/>
      </dsp:txXfrm>
    </dsp:sp>
    <dsp:sp modelId="{DAF4DE93-13EC-4658-824C-E399296A724A}">
      <dsp:nvSpPr>
        <dsp:cNvPr id="0" name=""/>
        <dsp:cNvSpPr/>
      </dsp:nvSpPr>
      <dsp:spPr>
        <a:xfrm rot="10800000">
          <a:off x="1345361" y="1992420"/>
          <a:ext cx="672680" cy="498105"/>
        </a:xfrm>
        <a:prstGeom prst="trapezoid">
          <a:avLst>
            <a:gd name="adj" fmla="val 67524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APD</a:t>
          </a:r>
        </a:p>
      </dsp:txBody>
      <dsp:txXfrm rot="-10800000">
        <a:off x="1345361" y="1992420"/>
        <a:ext cx="672680" cy="498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F07FA-85CE-43C6-A469-B816524C61D6}">
      <dsp:nvSpPr>
        <dsp:cNvPr id="0" name=""/>
        <dsp:cNvSpPr/>
      </dsp:nvSpPr>
      <dsp:spPr>
        <a:xfrm>
          <a:off x="-5729686" y="-877527"/>
          <a:ext cx="6825560" cy="6825560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2EC5A-AD83-471D-964C-7E9EC99405E6}">
      <dsp:nvSpPr>
        <dsp:cNvPr id="0" name=""/>
        <dsp:cNvSpPr/>
      </dsp:nvSpPr>
      <dsp:spPr>
        <a:xfrm>
          <a:off x="355695" y="230505"/>
          <a:ext cx="8380752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Menetapkan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 </a:t>
          </a:r>
          <a:r>
            <a:rPr lang="en-US" sz="1300" kern="1200" dirty="0" err="1"/>
            <a:t>termasuk</a:t>
          </a:r>
          <a:r>
            <a:rPr lang="en-US" sz="1300" kern="1200" dirty="0"/>
            <a:t> P3K</a:t>
          </a:r>
        </a:p>
      </dsp:txBody>
      <dsp:txXfrm>
        <a:off x="355695" y="230505"/>
        <a:ext cx="8380752" cy="460807"/>
      </dsp:txXfrm>
    </dsp:sp>
    <dsp:sp modelId="{95F4BCEE-8E31-4CBE-B04A-E4BF38E15816}">
      <dsp:nvSpPr>
        <dsp:cNvPr id="0" name=""/>
        <dsp:cNvSpPr/>
      </dsp:nvSpPr>
      <dsp:spPr>
        <a:xfrm>
          <a:off x="67691" y="172904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A9EFB-A910-4921-A034-E46CBC9A801F}">
      <dsp:nvSpPr>
        <dsp:cNvPr id="0" name=""/>
        <dsp:cNvSpPr/>
      </dsp:nvSpPr>
      <dsp:spPr>
        <a:xfrm>
          <a:off x="772998" y="922122"/>
          <a:ext cx="7963450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pelatihan</a:t>
          </a:r>
          <a:r>
            <a:rPr lang="en-US" sz="1300" kern="1200" dirty="0"/>
            <a:t> </a:t>
          </a:r>
        </a:p>
      </dsp:txBody>
      <dsp:txXfrm>
        <a:off x="772998" y="922122"/>
        <a:ext cx="7963450" cy="460807"/>
      </dsp:txXfrm>
    </dsp:sp>
    <dsp:sp modelId="{C5E59CB2-BB84-4584-BA8E-FED2BF9B1170}">
      <dsp:nvSpPr>
        <dsp:cNvPr id="0" name=""/>
        <dsp:cNvSpPr/>
      </dsp:nvSpPr>
      <dsp:spPr>
        <a:xfrm>
          <a:off x="484993" y="86452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F082B-AAAC-456C-828C-7D1142B97BFC}">
      <dsp:nvSpPr>
        <dsp:cNvPr id="0" name=""/>
        <dsp:cNvSpPr/>
      </dsp:nvSpPr>
      <dsp:spPr>
        <a:xfrm>
          <a:off x="1001678" y="1613232"/>
          <a:ext cx="7734770" cy="4608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Secara</a:t>
          </a:r>
          <a:r>
            <a:rPr lang="en-US" sz="1300" kern="1200" dirty="0"/>
            <a:t> </a:t>
          </a:r>
          <a:r>
            <a:rPr lang="en-US" sz="1300" kern="1200" dirty="0" err="1"/>
            <a:t>berkala</a:t>
          </a:r>
          <a:r>
            <a:rPr lang="en-US" sz="1300" kern="1200" dirty="0"/>
            <a:t> </a:t>
          </a:r>
          <a:r>
            <a:rPr lang="en-US" sz="1300" kern="1200" dirty="0" err="1"/>
            <a:t>mengadakan</a:t>
          </a:r>
          <a:r>
            <a:rPr lang="en-US" sz="1300" kern="1200" dirty="0"/>
            <a:t> </a:t>
          </a:r>
          <a:r>
            <a:rPr lang="en-US" sz="1300" kern="1200" dirty="0" err="1"/>
            <a:t>simulasi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pengujian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01678" y="1613232"/>
        <a:ext cx="7734770" cy="460807"/>
      </dsp:txXfrm>
    </dsp:sp>
    <dsp:sp modelId="{FC75FB52-9530-4241-AEC7-F35521F2084C}">
      <dsp:nvSpPr>
        <dsp:cNvPr id="0" name=""/>
        <dsp:cNvSpPr/>
      </dsp:nvSpPr>
      <dsp:spPr>
        <a:xfrm>
          <a:off x="713673" y="155563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415E8-32FA-4EBB-B112-1B05BB5A85E7}">
      <dsp:nvSpPr>
        <dsp:cNvPr id="0" name=""/>
        <dsp:cNvSpPr/>
      </dsp:nvSpPr>
      <dsp:spPr>
        <a:xfrm>
          <a:off x="1074693" y="2304849"/>
          <a:ext cx="7661754" cy="4608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Evaluasi</a:t>
          </a:r>
          <a:r>
            <a:rPr lang="en-US" sz="1300" kern="1200" dirty="0"/>
            <a:t> </a:t>
          </a:r>
          <a:r>
            <a:rPr lang="en-US" sz="1300" kern="1200" dirty="0" err="1"/>
            <a:t>kinerja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, </a:t>
          </a:r>
          <a:r>
            <a:rPr lang="en-US" sz="1300" kern="1200" dirty="0" err="1"/>
            <a:t>termasuk</a:t>
          </a:r>
          <a:r>
            <a:rPr lang="en-US" sz="1300" kern="1200" dirty="0"/>
            <a:t> </a:t>
          </a:r>
          <a:r>
            <a:rPr lang="en-US" sz="1300" kern="1200" dirty="0" err="1"/>
            <a:t>setelah</a:t>
          </a:r>
          <a:r>
            <a:rPr lang="en-US" sz="1300" kern="1200" dirty="0"/>
            <a:t> </a:t>
          </a:r>
          <a:r>
            <a:rPr lang="en-US" sz="1300" kern="1200" dirty="0" err="1"/>
            <a:t>terjadi</a:t>
          </a:r>
          <a:r>
            <a:rPr lang="en-US" sz="1300" kern="1200" dirty="0"/>
            <a:t> </a:t>
          </a:r>
          <a:r>
            <a:rPr lang="en-US" sz="1300" kern="1200" dirty="0" err="1"/>
            <a:t>kondisi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74693" y="2304849"/>
        <a:ext cx="7661754" cy="460807"/>
      </dsp:txXfrm>
    </dsp:sp>
    <dsp:sp modelId="{856B4D6D-B1DB-48C5-8393-A544D98091A8}">
      <dsp:nvSpPr>
        <dsp:cNvPr id="0" name=""/>
        <dsp:cNvSpPr/>
      </dsp:nvSpPr>
      <dsp:spPr>
        <a:xfrm>
          <a:off x="786689" y="2247248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4F4D9-74B0-4286-85E3-A988CAF8B3AB}">
      <dsp:nvSpPr>
        <dsp:cNvPr id="0" name=""/>
        <dsp:cNvSpPr/>
      </dsp:nvSpPr>
      <dsp:spPr>
        <a:xfrm>
          <a:off x="1001678" y="2996466"/>
          <a:ext cx="7734770" cy="46080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informasi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semua</a:t>
          </a:r>
          <a:r>
            <a:rPr lang="en-US" sz="1300" kern="1200" dirty="0"/>
            <a:t> </a:t>
          </a:r>
          <a:r>
            <a:rPr lang="en-US" sz="1300" kern="1200" dirty="0" err="1"/>
            <a:t>pekerja</a:t>
          </a:r>
          <a:endParaRPr lang="en-US" sz="1300" kern="1200" dirty="0"/>
        </a:p>
      </dsp:txBody>
      <dsp:txXfrm>
        <a:off x="1001678" y="2996466"/>
        <a:ext cx="7734770" cy="460807"/>
      </dsp:txXfrm>
    </dsp:sp>
    <dsp:sp modelId="{D2AEE146-B335-4226-B404-241DC57DB555}">
      <dsp:nvSpPr>
        <dsp:cNvPr id="0" name=""/>
        <dsp:cNvSpPr/>
      </dsp:nvSpPr>
      <dsp:spPr>
        <a:xfrm>
          <a:off x="713673" y="293886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898D2-043C-4814-A0EB-64349E744D6B}">
      <dsp:nvSpPr>
        <dsp:cNvPr id="0" name=""/>
        <dsp:cNvSpPr/>
      </dsp:nvSpPr>
      <dsp:spPr>
        <a:xfrm>
          <a:off x="772998" y="3687576"/>
          <a:ext cx="7963450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seluruh</a:t>
          </a:r>
          <a:r>
            <a:rPr lang="en-US" sz="1300" kern="1200" dirty="0"/>
            <a:t> </a:t>
          </a:r>
          <a:r>
            <a:rPr lang="en-US" sz="1300" kern="1200" dirty="0" err="1"/>
            <a:t>kontraktor</a:t>
          </a:r>
          <a:r>
            <a:rPr lang="en-US" sz="1300" kern="1200" dirty="0"/>
            <a:t>, </a:t>
          </a:r>
          <a:r>
            <a:rPr lang="en-US" sz="1300" kern="1200" dirty="0" err="1"/>
            <a:t>tamu</a:t>
          </a:r>
          <a:r>
            <a:rPr lang="en-US" sz="1300" kern="1200" dirty="0"/>
            <a:t>, </a:t>
          </a:r>
          <a:r>
            <a:rPr lang="en-US" sz="1300" kern="1200" dirty="0" err="1"/>
            <a:t>pemadam</a:t>
          </a:r>
          <a:r>
            <a:rPr lang="en-US" sz="1300" kern="1200" dirty="0"/>
            <a:t> </a:t>
          </a:r>
          <a:r>
            <a:rPr lang="en-US" sz="1300" kern="1200" dirty="0" err="1"/>
            <a:t>kebakaran</a:t>
          </a:r>
          <a:r>
            <a:rPr lang="en-US" sz="1300" kern="1200" dirty="0"/>
            <a:t>,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pemerintah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masyarakat</a:t>
          </a:r>
          <a:r>
            <a:rPr lang="en-US" sz="1300" kern="1200" dirty="0"/>
            <a:t> </a:t>
          </a:r>
          <a:r>
            <a:rPr lang="en-US" sz="1300" kern="1200" dirty="0" err="1"/>
            <a:t>sekitar</a:t>
          </a:r>
          <a:endParaRPr lang="en-US" sz="1300" kern="1200" dirty="0"/>
        </a:p>
      </dsp:txBody>
      <dsp:txXfrm>
        <a:off x="772998" y="3687576"/>
        <a:ext cx="7963450" cy="460807"/>
      </dsp:txXfrm>
    </dsp:sp>
    <dsp:sp modelId="{15A5304F-95A1-48C5-9399-E8AFEAEC9ABD}">
      <dsp:nvSpPr>
        <dsp:cNvPr id="0" name=""/>
        <dsp:cNvSpPr/>
      </dsp:nvSpPr>
      <dsp:spPr>
        <a:xfrm>
          <a:off x="484993" y="362997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F0828-5FC6-4240-8E3B-6DD6CD2B8BDA}">
      <dsp:nvSpPr>
        <dsp:cNvPr id="0" name=""/>
        <dsp:cNvSpPr/>
      </dsp:nvSpPr>
      <dsp:spPr>
        <a:xfrm>
          <a:off x="355695" y="4379193"/>
          <a:ext cx="8380752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Mempertimbangkan</a:t>
          </a:r>
          <a:r>
            <a:rPr lang="en-US" sz="1300" kern="1200" dirty="0"/>
            <a:t>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berkepentingan</a:t>
          </a:r>
          <a:r>
            <a:rPr lang="en-US" sz="1300" kern="1200" dirty="0"/>
            <a:t> lain </a:t>
          </a:r>
          <a:r>
            <a:rPr lang="en-US" sz="1300" kern="1200" dirty="0" err="1"/>
            <a:t>didalam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355695" y="4379193"/>
        <a:ext cx="8380752" cy="460807"/>
      </dsp:txXfrm>
    </dsp:sp>
    <dsp:sp modelId="{AEDAE08E-691A-4031-A763-BD44B310A11C}">
      <dsp:nvSpPr>
        <dsp:cNvPr id="0" name=""/>
        <dsp:cNvSpPr/>
      </dsp:nvSpPr>
      <dsp:spPr>
        <a:xfrm>
          <a:off x="67691" y="4321592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0E2B6-5086-4BE7-93A9-7F431B548D35}">
      <dsp:nvSpPr>
        <dsp:cNvPr id="0" name=""/>
        <dsp:cNvSpPr/>
      </dsp:nvSpPr>
      <dsp:spPr>
        <a:xfrm>
          <a:off x="411479" y="156087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Pemantauan</a:t>
          </a:r>
          <a:r>
            <a:rPr lang="en-US" sz="2500" kern="1200" dirty="0"/>
            <a:t>, </a:t>
          </a:r>
          <a:r>
            <a:rPr lang="en-US" sz="2500" kern="1200" dirty="0" err="1"/>
            <a:t>Pengukuran</a:t>
          </a:r>
          <a:r>
            <a:rPr lang="en-US" sz="2500" kern="1200" dirty="0"/>
            <a:t>, </a:t>
          </a:r>
          <a:r>
            <a:rPr lang="en-US" sz="2500" kern="1200" dirty="0" err="1"/>
            <a:t>Analisis</a:t>
          </a:r>
          <a:r>
            <a:rPr lang="en-US" sz="2500" kern="1200" dirty="0"/>
            <a:t> </a:t>
          </a:r>
          <a:r>
            <a:rPr lang="en-US" sz="2500" kern="1200" dirty="0" err="1"/>
            <a:t>dan</a:t>
          </a:r>
          <a:r>
            <a:rPr lang="en-US" sz="2500" kern="1200" dirty="0"/>
            <a:t> </a:t>
          </a:r>
          <a:r>
            <a:rPr lang="en-US" sz="2500" kern="1200" dirty="0" err="1"/>
            <a:t>Evaluasi</a:t>
          </a:r>
          <a:r>
            <a:rPr lang="en-US" sz="2500" kern="1200" dirty="0"/>
            <a:t> </a:t>
          </a:r>
          <a:r>
            <a:rPr lang="en-US" sz="2500" kern="1200" dirty="0" err="1"/>
            <a:t>Kinerja</a:t>
          </a:r>
          <a:endParaRPr lang="en-US" sz="2500" kern="1200" dirty="0"/>
        </a:p>
      </dsp:txBody>
      <dsp:txXfrm>
        <a:off x="411479" y="1560874"/>
        <a:ext cx="7406640" cy="673330"/>
      </dsp:txXfrm>
    </dsp:sp>
    <dsp:sp modelId="{9BC20C35-DE5F-4C38-B322-B571BAEC5312}">
      <dsp:nvSpPr>
        <dsp:cNvPr id="0" name=""/>
        <dsp:cNvSpPr/>
      </dsp:nvSpPr>
      <dsp:spPr>
        <a:xfrm>
          <a:off x="411479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6923D-0668-4020-9835-03635759C631}">
      <dsp:nvSpPr>
        <dsp:cNvPr id="0" name=""/>
        <dsp:cNvSpPr/>
      </dsp:nvSpPr>
      <dsp:spPr>
        <a:xfrm>
          <a:off x="1456639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23238"/>
            <a:satOff val="1345"/>
            <a:lumOff val="108"/>
            <a:alphaOff val="0"/>
          </a:schemeClr>
        </a:solidFill>
        <a:ln w="25400" cap="flat" cmpd="sng" algn="ctr">
          <a:solidFill>
            <a:schemeClr val="accent4">
              <a:hueOff val="-223238"/>
              <a:satOff val="1345"/>
              <a:lumOff val="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4D951-C5FC-4363-898A-A1613E1485EE}">
      <dsp:nvSpPr>
        <dsp:cNvPr id="0" name=""/>
        <dsp:cNvSpPr/>
      </dsp:nvSpPr>
      <dsp:spPr>
        <a:xfrm>
          <a:off x="2501798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46477"/>
            <a:satOff val="2690"/>
            <a:lumOff val="216"/>
            <a:alphaOff val="0"/>
          </a:schemeClr>
        </a:solidFill>
        <a:ln w="25400" cap="flat" cmpd="sng" algn="ctr">
          <a:solidFill>
            <a:schemeClr val="accent4">
              <a:hueOff val="-446477"/>
              <a:satOff val="2690"/>
              <a:lumOff val="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6F95B-C8CA-4323-A5BF-05184CD2E3A5}">
      <dsp:nvSpPr>
        <dsp:cNvPr id="0" name=""/>
        <dsp:cNvSpPr/>
      </dsp:nvSpPr>
      <dsp:spPr>
        <a:xfrm>
          <a:off x="3546957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669715"/>
            <a:satOff val="4035"/>
            <a:lumOff val="323"/>
            <a:alphaOff val="0"/>
          </a:schemeClr>
        </a:solidFill>
        <a:ln w="25400" cap="flat" cmpd="sng" algn="ctr">
          <a:solidFill>
            <a:schemeClr val="accent4">
              <a:hueOff val="-669715"/>
              <a:satOff val="4035"/>
              <a:lumOff val="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99F09-C028-471D-B8E2-07E78CE7D6C8}">
      <dsp:nvSpPr>
        <dsp:cNvPr id="0" name=""/>
        <dsp:cNvSpPr/>
      </dsp:nvSpPr>
      <dsp:spPr>
        <a:xfrm>
          <a:off x="4592116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accent4">
              <a:hueOff val="-892954"/>
              <a:satOff val="5380"/>
              <a:lumOff val="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57D32-CE9A-4160-A12C-458BD0A687C4}">
      <dsp:nvSpPr>
        <dsp:cNvPr id="0" name=""/>
        <dsp:cNvSpPr/>
      </dsp:nvSpPr>
      <dsp:spPr>
        <a:xfrm>
          <a:off x="5637276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D12-BB34-4CF3-8D51-A57261A896D3}">
      <dsp:nvSpPr>
        <dsp:cNvPr id="0" name=""/>
        <dsp:cNvSpPr/>
      </dsp:nvSpPr>
      <dsp:spPr>
        <a:xfrm>
          <a:off x="6682435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339431"/>
            <a:satOff val="8070"/>
            <a:lumOff val="647"/>
            <a:alphaOff val="0"/>
          </a:schemeClr>
        </a:solidFill>
        <a:ln w="25400" cap="flat" cmpd="sng" algn="ctr">
          <a:solidFill>
            <a:schemeClr val="accent4">
              <a:hueOff val="-1339431"/>
              <a:satOff val="8070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1C994-05E2-495A-8381-2EDFB73D8D3E}">
      <dsp:nvSpPr>
        <dsp:cNvPr id="0" name=""/>
        <dsp:cNvSpPr/>
      </dsp:nvSpPr>
      <dsp:spPr>
        <a:xfrm>
          <a:off x="411479" y="251620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Audit Internal</a:t>
          </a:r>
        </a:p>
      </dsp:txBody>
      <dsp:txXfrm>
        <a:off x="411479" y="2516204"/>
        <a:ext cx="7406640" cy="673330"/>
      </dsp:txXfrm>
    </dsp:sp>
    <dsp:sp modelId="{B10D6D20-D0E8-47F5-BF0B-0CBCD87E3419}">
      <dsp:nvSpPr>
        <dsp:cNvPr id="0" name=""/>
        <dsp:cNvSpPr/>
      </dsp:nvSpPr>
      <dsp:spPr>
        <a:xfrm>
          <a:off x="411479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562669"/>
            <a:satOff val="9415"/>
            <a:lumOff val="755"/>
            <a:alphaOff val="0"/>
          </a:schemeClr>
        </a:solidFill>
        <a:ln w="25400" cap="flat" cmpd="sng" algn="ctr">
          <a:solidFill>
            <a:schemeClr val="accent4">
              <a:hueOff val="-1562669"/>
              <a:satOff val="9415"/>
              <a:lumOff val="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7083D-208C-422B-845C-D3E051372C84}">
      <dsp:nvSpPr>
        <dsp:cNvPr id="0" name=""/>
        <dsp:cNvSpPr/>
      </dsp:nvSpPr>
      <dsp:spPr>
        <a:xfrm>
          <a:off x="1456639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accent4">
              <a:hueOff val="-1785908"/>
              <a:satOff val="10760"/>
              <a:lumOff val="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F7484-39C8-4501-8C0B-89CC294BF8F1}">
      <dsp:nvSpPr>
        <dsp:cNvPr id="0" name=""/>
        <dsp:cNvSpPr/>
      </dsp:nvSpPr>
      <dsp:spPr>
        <a:xfrm>
          <a:off x="2501798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009146"/>
            <a:satOff val="12105"/>
            <a:lumOff val="970"/>
            <a:alphaOff val="0"/>
          </a:schemeClr>
        </a:solidFill>
        <a:ln w="25400" cap="flat" cmpd="sng" algn="ctr">
          <a:solidFill>
            <a:schemeClr val="accent4">
              <a:hueOff val="-2009146"/>
              <a:satOff val="12105"/>
              <a:lumOff val="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9E14B-0F5B-4C69-8575-FA690AAACFD7}">
      <dsp:nvSpPr>
        <dsp:cNvPr id="0" name=""/>
        <dsp:cNvSpPr/>
      </dsp:nvSpPr>
      <dsp:spPr>
        <a:xfrm>
          <a:off x="3546957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712DF-28CD-45E8-9A8C-C7F771F4B7D3}">
      <dsp:nvSpPr>
        <dsp:cNvPr id="0" name=""/>
        <dsp:cNvSpPr/>
      </dsp:nvSpPr>
      <dsp:spPr>
        <a:xfrm>
          <a:off x="4592116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455623"/>
            <a:satOff val="14794"/>
            <a:lumOff val="1186"/>
            <a:alphaOff val="0"/>
          </a:schemeClr>
        </a:solidFill>
        <a:ln w="25400" cap="flat" cmpd="sng" algn="ctr">
          <a:solidFill>
            <a:schemeClr val="accent4">
              <a:hueOff val="-2455623"/>
              <a:satOff val="14794"/>
              <a:lumOff val="1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0E9BB-0A05-4B3F-B40A-281C813E6834}">
      <dsp:nvSpPr>
        <dsp:cNvPr id="0" name=""/>
        <dsp:cNvSpPr/>
      </dsp:nvSpPr>
      <dsp:spPr>
        <a:xfrm>
          <a:off x="5637276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accent4">
              <a:hueOff val="-2678862"/>
              <a:satOff val="16139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BA669-1BC0-4E9C-8272-A6DDE728E469}">
      <dsp:nvSpPr>
        <dsp:cNvPr id="0" name=""/>
        <dsp:cNvSpPr/>
      </dsp:nvSpPr>
      <dsp:spPr>
        <a:xfrm>
          <a:off x="6682435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902100"/>
            <a:satOff val="17484"/>
            <a:lumOff val="1401"/>
            <a:alphaOff val="0"/>
          </a:schemeClr>
        </a:solidFill>
        <a:ln w="25400" cap="flat" cmpd="sng" algn="ctr">
          <a:solidFill>
            <a:schemeClr val="accent4">
              <a:hueOff val="-2902100"/>
              <a:satOff val="17484"/>
              <a:lumOff val="14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30F3B-6158-4B9B-9BD2-3C8BF1B7A262}">
      <dsp:nvSpPr>
        <dsp:cNvPr id="0" name=""/>
        <dsp:cNvSpPr/>
      </dsp:nvSpPr>
      <dsp:spPr>
        <a:xfrm>
          <a:off x="411479" y="347153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Tinjauan</a:t>
          </a:r>
          <a:r>
            <a:rPr lang="en-US" sz="2500" kern="1200" dirty="0"/>
            <a:t> </a:t>
          </a:r>
          <a:r>
            <a:rPr lang="en-US" sz="2500" kern="1200" dirty="0" err="1"/>
            <a:t>Manajemen</a:t>
          </a:r>
          <a:endParaRPr lang="en-US" sz="2500" kern="1200" dirty="0"/>
        </a:p>
      </dsp:txBody>
      <dsp:txXfrm>
        <a:off x="411479" y="3471534"/>
        <a:ext cx="7406640" cy="673330"/>
      </dsp:txXfrm>
    </dsp:sp>
    <dsp:sp modelId="{33228E7A-4245-4753-BD70-0623EC270F69}">
      <dsp:nvSpPr>
        <dsp:cNvPr id="0" name=""/>
        <dsp:cNvSpPr/>
      </dsp:nvSpPr>
      <dsp:spPr>
        <a:xfrm>
          <a:off x="411479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125339"/>
            <a:satOff val="18829"/>
            <a:lumOff val="1509"/>
            <a:alphaOff val="0"/>
          </a:schemeClr>
        </a:solidFill>
        <a:ln w="25400" cap="flat" cmpd="sng" algn="ctr">
          <a:solidFill>
            <a:schemeClr val="accent4">
              <a:hueOff val="-3125339"/>
              <a:satOff val="18829"/>
              <a:lumOff val="1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0CDDC-1173-4445-B338-514620EA451A}">
      <dsp:nvSpPr>
        <dsp:cNvPr id="0" name=""/>
        <dsp:cNvSpPr/>
      </dsp:nvSpPr>
      <dsp:spPr>
        <a:xfrm>
          <a:off x="1456639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6E92F-1B9B-436E-86FA-3C64BEABDA69}">
      <dsp:nvSpPr>
        <dsp:cNvPr id="0" name=""/>
        <dsp:cNvSpPr/>
      </dsp:nvSpPr>
      <dsp:spPr>
        <a:xfrm>
          <a:off x="2501798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accent4">
              <a:hueOff val="-3571816"/>
              <a:satOff val="21519"/>
              <a:lumOff val="1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67D66-3556-4CA5-94ED-15B58B5BC41B}">
      <dsp:nvSpPr>
        <dsp:cNvPr id="0" name=""/>
        <dsp:cNvSpPr/>
      </dsp:nvSpPr>
      <dsp:spPr>
        <a:xfrm>
          <a:off x="3546957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795054"/>
            <a:satOff val="22864"/>
            <a:lumOff val="1833"/>
            <a:alphaOff val="0"/>
          </a:schemeClr>
        </a:solidFill>
        <a:ln w="25400" cap="flat" cmpd="sng" algn="ctr">
          <a:solidFill>
            <a:schemeClr val="accent4">
              <a:hueOff val="-3795054"/>
              <a:satOff val="22864"/>
              <a:lumOff val="1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43235-7B27-4296-A658-72150F3527A8}">
      <dsp:nvSpPr>
        <dsp:cNvPr id="0" name=""/>
        <dsp:cNvSpPr/>
      </dsp:nvSpPr>
      <dsp:spPr>
        <a:xfrm>
          <a:off x="4592116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018293"/>
            <a:satOff val="24209"/>
            <a:lumOff val="1940"/>
            <a:alphaOff val="0"/>
          </a:schemeClr>
        </a:solidFill>
        <a:ln w="25400" cap="flat" cmpd="sng" algn="ctr">
          <a:solidFill>
            <a:schemeClr val="accent4">
              <a:hueOff val="-4018293"/>
              <a:satOff val="24209"/>
              <a:lumOff val="1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712EF-4B84-4225-8901-66A765C27004}">
      <dsp:nvSpPr>
        <dsp:cNvPr id="0" name=""/>
        <dsp:cNvSpPr/>
      </dsp:nvSpPr>
      <dsp:spPr>
        <a:xfrm>
          <a:off x="5637276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241531"/>
            <a:satOff val="25554"/>
            <a:lumOff val="2048"/>
            <a:alphaOff val="0"/>
          </a:schemeClr>
        </a:solidFill>
        <a:ln w="25400" cap="flat" cmpd="sng" algn="ctr">
          <a:solidFill>
            <a:schemeClr val="accent4">
              <a:hueOff val="-4241531"/>
              <a:satOff val="25554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74AA9-CAB0-49FF-A8B0-E076001D2C39}">
      <dsp:nvSpPr>
        <dsp:cNvPr id="0" name=""/>
        <dsp:cNvSpPr/>
      </dsp:nvSpPr>
      <dsp:spPr>
        <a:xfrm>
          <a:off x="6682435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51EE7-2C91-49B9-90A2-E6D1A1F70272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4AFE4-B868-4201-9103-9587CD37F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8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412" y="4459228"/>
            <a:ext cx="5681653" cy="422421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4728" tIns="47364" rIns="94728" bIns="47364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3399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130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004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62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20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795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650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6246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142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7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5583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5884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97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148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38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31925" y="1163638"/>
            <a:ext cx="4189413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BD75-05BB-4DAB-8A98-975A6ACE15B9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90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381215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1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378384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670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63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9AB0582-9468-4B53-A8D9-ED8B735ABEB0}" type="datetime1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2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08F1B3A-F86C-4960-865E-C006B7E8A6F1}" type="datetime1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72D8E3F-32D6-4939-B7C0-3B330142308F}" type="datetime1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8C3959-886A-4179-A3C2-558AA5ADF599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7E6F70-FD03-444D-80CB-F8C4E1A8DA98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9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9F9D64-D799-41FC-A78D-E80DC657FD3B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E53621-4F62-412B-AB21-6A0304DDAD75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721FAFC-E16F-4F30-9B0A-D6727D95B685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01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231E22-137D-416A-AE0B-8AB386DA6E28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94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00B5EB8-CF4F-4384-BDCD-E3AB02CE2522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8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71905" y="862013"/>
            <a:ext cx="8162192" cy="523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5158" y="486886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360F65-F9C5-475D-ABB2-46F988CC73FB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9206" y="6286500"/>
            <a:ext cx="5608053" cy="457200"/>
          </a:xfrm>
        </p:spPr>
        <p:txBody>
          <a:bodyPr/>
          <a:lstStyle>
            <a:lvl1pPr>
              <a:defRPr/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20658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4FDE9D2-198D-4E21-99A9-9236781177E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8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25EF9A4-EB9E-4CA7-A065-C3565DBF570A}" type="datetime1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4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71906" y="862013"/>
            <a:ext cx="816219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2935" y="1905000"/>
            <a:ext cx="398438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7992" y="1905000"/>
            <a:ext cx="3985846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2935" y="4076700"/>
            <a:ext cx="398438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7992" y="4076700"/>
            <a:ext cx="3985846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158" y="486886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0A8808-571E-4EF3-9579-3A4AD4A112F2}" type="datetime1">
              <a:rPr lang="en-US" sz="1846" smtClean="0">
                <a:solidFill>
                  <a:prstClr val="black"/>
                </a:solidFill>
                <a:latin typeface="Verdana" pitchFamily="34" charset="0"/>
              </a:rPr>
              <a:t>4/30/2021</a:t>
            </a:fld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20658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C8BDBFF-CC9D-4700-A8B4-397FFA95CC4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9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96A07-A14F-4F9C-ADB1-C4F5B79A23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6C6A-901A-407E-A548-11BECB0C0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4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43EC4-50DE-4322-AB51-8FC9D85033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483EA-79FC-4CFB-9D49-A6CB5216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0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D41B0-4D5A-438C-927F-A21FDC5A5D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DD306-E5CF-4843-8C09-CD504A055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7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43AB8-4E25-4024-B402-A49FA0BC17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5A93C-237A-4D60-9C34-3DB2A937F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07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F7357-A2FA-46D1-82BB-2F1545BBB4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57C93-4080-4F97-B59B-5ED2C4A56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E605E-808B-4F5B-9FFC-3284869CCD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0C7EF-E3DC-4B75-BFAD-A08682FC5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9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43CF6-8E54-4C01-A700-0F3662162D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D3CF9-A8F0-446F-8AA4-23D2A19D8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43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78CDD-74DC-4E1D-8029-64489DE50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BDFE1-B207-41FC-844F-7CE5173C5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9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4E5AD-F6C4-4C25-916F-6B7C8FA0CE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411F2-3C8D-400E-8F93-0740BA310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1E4FFC-D109-4A31-9D78-5AC52C4495FF}" type="datetime1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1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1EAC1-1348-401B-8D01-0741332A132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6D122-D69B-4196-8D96-0AC198EF1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FEAB3-1DC8-46C3-89B0-D94F5D2EF5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AAE5-E178-44DA-A533-92787FE48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CBF094F5-3E54-4095-8F2C-0827EBC08F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72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1365B26E-616F-4346-9F3C-4AB929A55A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45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3018D011-23BA-4BBD-8C6E-8221FDBC8A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4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967F552C-2191-4185-AD46-2133A15241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034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20CC72E8-9F1A-4AC1-8DA3-09176FCEE4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98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8430D74-63A0-4C6C-9120-F8AA0C51C5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722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826C73D8-AF85-4509-98F2-F8AF7871107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137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A8E5D1C2-966D-45D2-975C-A6DEC97941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4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C1D289-3DA1-4256-B1FC-4FCFECB95D79}" type="datetime1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3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BA1E605-90C7-47BD-8284-34817ADB6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263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725393E4-C757-4957-87CD-2B2704779E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60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2D73E037-0112-4B6C-A350-10EBCE0FEE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216B536-0EAC-49C6-9F99-D511AABEE1F2}" type="datetime1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D3E7F-C21A-4CBD-8303-F61B03A62388}" type="datetime1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60E7B1A-59AC-4FA9-B79A-5F3E5A2212DD}" type="datetime1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0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B9AF7F0-9136-4001-8EB5-3170637B51A4}" type="datetime1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B4ED65-EC18-4077-AD49-0EF288C95212}" type="datetime1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956" y="6492874"/>
            <a:ext cx="4643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ISO 45001 1/rev.01 (c)Copyright, Sentral Sistem. Apr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3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777" y="6350024"/>
            <a:ext cx="5143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prstClr val="black">
                    <a:tint val="75000"/>
                  </a:prstClr>
                </a:solidFill>
                <a:latin typeface="Verdana" pitchFamily="34" charset="0"/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0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dt="0"/>
  <p:txStyles>
    <p:titleStyle>
      <a:lvl1pPr algn="ctr" defTabSz="844083" rtl="0" eaLnBrk="1" latinLnBrk="0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76784" y="6475222"/>
            <a:ext cx="4538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C7EC7D-38A6-42AE-A270-576D58E77D26}" type="slidenum">
              <a:rPr lang="en-US">
                <a:latin typeface="Times New Roman" panose="02020603050405020304" pitchFamily="18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29" y="6492872"/>
            <a:ext cx="4917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E621B-8BF6-4E2E-A799-6D4656FF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12"/>
            <a:ext cx="9144000" cy="50041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2BA0D4-C65C-497F-B48A-ED80FA1FF46D}"/>
              </a:ext>
            </a:extLst>
          </p:cNvPr>
          <p:cNvSpPr/>
          <p:nvPr/>
        </p:nvSpPr>
        <p:spPr>
          <a:xfrm>
            <a:off x="0" y="5092430"/>
            <a:ext cx="9144000" cy="1765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7A9A-94C4-48D5-8C8D-26A1418B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9643" y="6143149"/>
            <a:ext cx="2057400" cy="337038"/>
          </a:xfrm>
        </p:spPr>
        <p:txBody>
          <a:bodyPr/>
          <a:lstStyle/>
          <a:p>
            <a:fld id="{D1B71AAA-B9E7-4449-836C-07686E34B3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957" y="854093"/>
            <a:ext cx="4073452" cy="551331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INTEPRETATION 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AWARENESS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64E39F-AD5D-46AB-9E3B-6C2B4F2DC33F}"/>
              </a:ext>
            </a:extLst>
          </p:cNvPr>
          <p:cNvSpPr txBox="1">
            <a:spLocks/>
          </p:cNvSpPr>
          <p:nvPr/>
        </p:nvSpPr>
        <p:spPr>
          <a:xfrm>
            <a:off x="276957" y="1619874"/>
            <a:ext cx="5105799" cy="551331"/>
          </a:xfrm>
          <a:prstGeom prst="rect">
            <a:avLst/>
          </a:prstGeom>
        </p:spPr>
        <p:txBody>
          <a:bodyPr vert="horz" lIns="84406" tIns="42203" rIns="84406" bIns="42203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ISO 45001:2018</a:t>
            </a:r>
          </a:p>
        </p:txBody>
      </p:sp>
      <p:pic>
        <p:nvPicPr>
          <p:cNvPr id="7172" name="Picture 4" descr="Image result for health safety and environment">
            <a:extLst>
              <a:ext uri="{FF2B5EF4-FFF2-40B4-BE49-F238E27FC236}">
                <a16:creationId xmlns:a16="http://schemas.microsoft.com/office/drawing/2014/main" id="{CB9341A5-0BE1-4142-AA60-931FBC18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21" y="5340107"/>
            <a:ext cx="1504822" cy="142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4FBEA-7339-4E93-BB8F-56057D22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1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77589"/>
              </p:ext>
            </p:extLst>
          </p:nvPr>
        </p:nvGraphicFramePr>
        <p:xfrm>
          <a:off x="107951" y="642181"/>
          <a:ext cx="4494213" cy="6096002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of</a:t>
                      </a:r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workers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and other interested parties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OH&amp;S&amp;E management system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OH&amp;S&amp;E management system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</a:t>
                      </a:r>
                      <a:r>
                        <a:rPr lang="en-US" sz="1200" b="1" i="0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worker participation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OH&amp;S&amp;E policy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5.4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Consultation and participation of workers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Hazard identification and assessment of risks and opportunities</a:t>
                      </a:r>
                      <a:r>
                        <a:rPr lang="en-US" sz="1200" b="1" i="1" u="none" strike="noStrike" baseline="0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 / </a:t>
                      </a:r>
                      <a:r>
                        <a:rPr lang="en-US" sz="1200" b="1" i="1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Environmental Aspects</a:t>
                      </a:r>
                      <a:endParaRPr lang="en-US" sz="1200" b="1" i="1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Determination</a:t>
                      </a:r>
                      <a:r>
                        <a:rPr lang="en-US" sz="1200" b="1" i="1" u="none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of legal requirements and other requirements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/ </a:t>
                      </a:r>
                      <a:r>
                        <a:rPr lang="en-US" sz="1200" b="1" i="1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Compliance Obligations</a:t>
                      </a:r>
                      <a:endParaRPr lang="en-US" sz="1200" b="1" i="1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S&amp;E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OH&amp;S 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572000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13536" y="27659"/>
            <a:ext cx="3316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79109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65314"/>
              </p:ext>
            </p:extLst>
          </p:nvPr>
        </p:nvGraphicFramePr>
        <p:xfrm>
          <a:off x="4716463" y="693407"/>
          <a:ext cx="4319586" cy="602614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8.1.2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Eliminating hazards and reducing OH&amp;S risks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8.1.3 Management of change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8.1.4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Procurement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Incident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, 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2A44B1-9625-4615-88E7-22C25F67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6816751" y="2927001"/>
            <a:ext cx="1890411" cy="1842339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816750" y="635428"/>
            <a:ext cx="1890412" cy="20456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2317" y="1468548"/>
            <a:ext cx="1852246" cy="2883536"/>
          </a:xfrm>
          <a:prstGeom prst="rect">
            <a:avLst/>
          </a:prstGeom>
          <a:solidFill>
            <a:srgbClr val="0099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48117" y="1543238"/>
            <a:ext cx="1688123" cy="4721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Context of The Organization (4)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52658" y="2082490"/>
            <a:ext cx="1688123" cy="100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Legal &amp; Others requirement (6.1.3) &amp;</a:t>
            </a:r>
          </a:p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Evaluation of compliance (9.1.2)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657783" y="3317108"/>
            <a:ext cx="1688123" cy="6752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Planning Action (6.1.4 &amp; 6.2.1)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33962" y="3313758"/>
            <a:ext cx="1688123" cy="67524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Operational planning and control (8)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37856" y="3216555"/>
            <a:ext cx="1688123" cy="1074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Hazards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Ident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 And Assessment of Risks &amp; Opp. /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Env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 Aspects (6.1.2) </a:t>
            </a:r>
          </a:p>
        </p:txBody>
      </p:sp>
      <p:cxnSp>
        <p:nvCxnSpPr>
          <p:cNvPr id="79" name="Shape 78"/>
          <p:cNvCxnSpPr>
            <a:stCxn id="56" idx="3"/>
            <a:endCxn id="67" idx="1"/>
          </p:cNvCxnSpPr>
          <p:nvPr/>
        </p:nvCxnSpPr>
        <p:spPr>
          <a:xfrm flipV="1">
            <a:off x="2334563" y="2017189"/>
            <a:ext cx="323220" cy="8931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56" idx="3"/>
            <a:endCxn id="63" idx="1"/>
          </p:cNvCxnSpPr>
          <p:nvPr/>
        </p:nvCxnSpPr>
        <p:spPr>
          <a:xfrm>
            <a:off x="2334563" y="2910316"/>
            <a:ext cx="323220" cy="74441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918291" y="3958149"/>
            <a:ext cx="1688123" cy="6808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Contractors &amp; Outsourcing (8.1.4.2-3)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657789" y="4868097"/>
            <a:ext cx="3717893" cy="3417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Performance evaluation (9) 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11639" y="5599475"/>
            <a:ext cx="1688123" cy="29718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Emergency Situation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651136" y="6047607"/>
            <a:ext cx="1689751" cy="3888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Corrective action (10.2)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551971" y="6047607"/>
            <a:ext cx="1975477" cy="4044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Continual improvement (10.3) 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651136" y="5496574"/>
            <a:ext cx="1688123" cy="41217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Incident / Nonconformity</a:t>
            </a:r>
          </a:p>
        </p:txBody>
      </p:sp>
      <p:cxnSp>
        <p:nvCxnSpPr>
          <p:cNvPr id="126" name="Straight Arrow Connector 125"/>
          <p:cNvCxnSpPr>
            <a:stCxn id="63" idx="2"/>
          </p:cNvCxnSpPr>
          <p:nvPr/>
        </p:nvCxnSpPr>
        <p:spPr>
          <a:xfrm>
            <a:off x="3501845" y="3992357"/>
            <a:ext cx="0" cy="875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8" idx="2"/>
            <a:endCxn id="115" idx="0"/>
          </p:cNvCxnSpPr>
          <p:nvPr/>
        </p:nvCxnSpPr>
        <p:spPr>
          <a:xfrm>
            <a:off x="3495198" y="5908751"/>
            <a:ext cx="814" cy="1388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6938451" y="6142548"/>
            <a:ext cx="1649538" cy="3052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Response (8.2)</a:t>
            </a:r>
          </a:p>
        </p:txBody>
      </p:sp>
      <p:cxnSp>
        <p:nvCxnSpPr>
          <p:cNvPr id="135" name="Straight Arrow Connector 134"/>
          <p:cNvCxnSpPr>
            <a:stCxn id="67" idx="2"/>
            <a:endCxn id="98" idx="0"/>
          </p:cNvCxnSpPr>
          <p:nvPr/>
        </p:nvCxnSpPr>
        <p:spPr>
          <a:xfrm>
            <a:off x="3501845" y="2228204"/>
            <a:ext cx="0" cy="3528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657783" y="1806173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Risk &amp; Opportunities (6.1.1)</a:t>
            </a:r>
          </a:p>
        </p:txBody>
      </p:sp>
      <p:cxnSp>
        <p:nvCxnSpPr>
          <p:cNvPr id="97" name="Straight Arrow Connector 96"/>
          <p:cNvCxnSpPr>
            <a:stCxn id="63" idx="3"/>
            <a:endCxn id="70" idx="1"/>
          </p:cNvCxnSpPr>
          <p:nvPr/>
        </p:nvCxnSpPr>
        <p:spPr>
          <a:xfrm flipV="1">
            <a:off x="4345906" y="3651383"/>
            <a:ext cx="288055" cy="33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4687559" y="5584919"/>
            <a:ext cx="1688123" cy="297178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Achieve</a:t>
            </a:r>
          </a:p>
        </p:txBody>
      </p:sp>
      <p:cxnSp>
        <p:nvCxnSpPr>
          <p:cNvPr id="145" name="Elbow Connector 46"/>
          <p:cNvCxnSpPr>
            <a:stCxn id="100" idx="2"/>
            <a:endCxn id="144" idx="0"/>
          </p:cNvCxnSpPr>
          <p:nvPr/>
        </p:nvCxnSpPr>
        <p:spPr>
          <a:xfrm rot="16200000" flipH="1">
            <a:off x="4836664" y="4889962"/>
            <a:ext cx="375028" cy="1014885"/>
          </a:xfrm>
          <a:prstGeom prst="bentConnector3">
            <a:avLst>
              <a:gd name="adj1" fmla="val 3924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4" idx="2"/>
            <a:endCxn id="116" idx="0"/>
          </p:cNvCxnSpPr>
          <p:nvPr/>
        </p:nvCxnSpPr>
        <p:spPr>
          <a:xfrm>
            <a:off x="5531621" y="5882097"/>
            <a:ext cx="8089" cy="1655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7" idx="2"/>
            <a:endCxn id="102" idx="0"/>
          </p:cNvCxnSpPr>
          <p:nvPr/>
        </p:nvCxnSpPr>
        <p:spPr>
          <a:xfrm>
            <a:off x="7753561" y="5420905"/>
            <a:ext cx="2140" cy="1785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909499" y="4998874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Emergency Preparedness (8.2)</a:t>
            </a:r>
          </a:p>
        </p:txBody>
      </p:sp>
      <p:cxnSp>
        <p:nvCxnSpPr>
          <p:cNvPr id="163" name="Straight Arrow Connector 162"/>
          <p:cNvCxnSpPr>
            <a:stCxn id="102" idx="2"/>
            <a:endCxn id="131" idx="0"/>
          </p:cNvCxnSpPr>
          <p:nvPr/>
        </p:nvCxnSpPr>
        <p:spPr>
          <a:xfrm>
            <a:off x="7755701" y="5896655"/>
            <a:ext cx="7519" cy="24589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6918291" y="3019900"/>
            <a:ext cx="1688123" cy="422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Criteria for Processes (8.1.1)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918291" y="3536118"/>
            <a:ext cx="1688123" cy="3239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Procurement (8.1.4)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7148" y="4830894"/>
            <a:ext cx="1701521" cy="67524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 Narrow" pitchFamily="34" charset="0"/>
              </a:rPr>
              <a:t>Hierarchy of Controls (8.1) / Life Cycle Perspective</a:t>
            </a:r>
          </a:p>
        </p:txBody>
      </p:sp>
      <p:cxnSp>
        <p:nvCxnSpPr>
          <p:cNvPr id="69" name="Elbow Connector 68"/>
          <p:cNvCxnSpPr>
            <a:stCxn id="63" idx="2"/>
          </p:cNvCxnSpPr>
          <p:nvPr/>
        </p:nvCxnSpPr>
        <p:spPr>
          <a:xfrm rot="5400000">
            <a:off x="1980609" y="3309657"/>
            <a:ext cx="838536" cy="2203936"/>
          </a:xfrm>
          <a:prstGeom prst="bentConnector3">
            <a:avLst>
              <a:gd name="adj1" fmla="val 6764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12061" y="365437"/>
            <a:ext cx="8663912" cy="6153272"/>
          </a:xfrm>
          <a:prstGeom prst="rect">
            <a:avLst/>
          </a:prstGeom>
          <a:noFill/>
          <a:ln w="19050">
            <a:solidFill>
              <a:srgbClr val="00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933359" y="739934"/>
            <a:ext cx="1688123" cy="422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Documented Information (7.5)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933359" y="1593526"/>
            <a:ext cx="1688123" cy="2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Awareness (7.3)  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933359" y="1256152"/>
            <a:ext cx="1688123" cy="2582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Communication (7.4)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33359" y="1967546"/>
            <a:ext cx="1688123" cy="2590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Competence (7.2)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657783" y="2581077"/>
            <a:ext cx="1688123" cy="4471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OH&amp;S&amp;E Objectives (6.2)</a:t>
            </a:r>
          </a:p>
        </p:txBody>
      </p:sp>
      <p:cxnSp>
        <p:nvCxnSpPr>
          <p:cNvPr id="109" name="Straight Arrow Connector 108"/>
          <p:cNvCxnSpPr>
            <a:stCxn id="98" idx="2"/>
            <a:endCxn id="63" idx="0"/>
          </p:cNvCxnSpPr>
          <p:nvPr/>
        </p:nvCxnSpPr>
        <p:spPr>
          <a:xfrm>
            <a:off x="3501845" y="3028205"/>
            <a:ext cx="0" cy="2889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4633962" y="2844001"/>
            <a:ext cx="1688123" cy="39915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Support (7)</a:t>
            </a:r>
          </a:p>
        </p:txBody>
      </p:sp>
      <p:cxnSp>
        <p:nvCxnSpPr>
          <p:cNvPr id="122" name="Shape 78"/>
          <p:cNvCxnSpPr>
            <a:stCxn id="63" idx="3"/>
            <a:endCxn id="121" idx="1"/>
          </p:cNvCxnSpPr>
          <p:nvPr/>
        </p:nvCxnSpPr>
        <p:spPr>
          <a:xfrm flipV="1">
            <a:off x="4345906" y="3043578"/>
            <a:ext cx="288055" cy="6111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hape 78"/>
          <p:cNvCxnSpPr>
            <a:stCxn id="121" idx="0"/>
            <a:endCxn id="72" idx="1"/>
          </p:cNvCxnSpPr>
          <p:nvPr/>
        </p:nvCxnSpPr>
        <p:spPr>
          <a:xfrm rot="5400000" flipH="1" flipV="1">
            <a:off x="5554521" y="1581772"/>
            <a:ext cx="1185733" cy="1338726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56" idx="3"/>
            <a:endCxn id="98" idx="1"/>
          </p:cNvCxnSpPr>
          <p:nvPr/>
        </p:nvCxnSpPr>
        <p:spPr>
          <a:xfrm flipV="1">
            <a:off x="2334563" y="2804641"/>
            <a:ext cx="323220" cy="1056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70" idx="3"/>
          </p:cNvCxnSpPr>
          <p:nvPr/>
        </p:nvCxnSpPr>
        <p:spPr>
          <a:xfrm>
            <a:off x="6322085" y="3651382"/>
            <a:ext cx="49466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29672" y="365437"/>
            <a:ext cx="1194581" cy="539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OH&amp;S&amp;E policy (5.2)</a:t>
            </a:r>
          </a:p>
        </p:txBody>
      </p:sp>
      <p:cxnSp>
        <p:nvCxnSpPr>
          <p:cNvPr id="167" name="Straight Arrow Connector 166"/>
          <p:cNvCxnSpPr/>
          <p:nvPr/>
        </p:nvCxnSpPr>
        <p:spPr>
          <a:xfrm flipH="1">
            <a:off x="7749445" y="2683363"/>
            <a:ext cx="6256" cy="1943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33" idx="2"/>
            <a:endCxn id="157" idx="0"/>
          </p:cNvCxnSpPr>
          <p:nvPr/>
        </p:nvCxnSpPr>
        <p:spPr>
          <a:xfrm flipH="1">
            <a:off x="7753561" y="4769340"/>
            <a:ext cx="8396" cy="2295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70" idx="2"/>
            <a:endCxn id="191" idx="2"/>
          </p:cNvCxnSpPr>
          <p:nvPr/>
        </p:nvCxnSpPr>
        <p:spPr>
          <a:xfrm rot="5400000">
            <a:off x="4321265" y="3264755"/>
            <a:ext cx="432506" cy="1881009"/>
          </a:xfrm>
          <a:prstGeom prst="bentConnector3">
            <a:avLst>
              <a:gd name="adj1" fmla="val 10377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Arc 190"/>
          <p:cNvSpPr/>
          <p:nvPr/>
        </p:nvSpPr>
        <p:spPr>
          <a:xfrm rot="16200000">
            <a:off x="3380301" y="4337650"/>
            <a:ext cx="243085" cy="191237"/>
          </a:xfrm>
          <a:prstGeom prst="arc">
            <a:avLst>
              <a:gd name="adj1" fmla="val 16200000"/>
              <a:gd name="adj2" fmla="val 49774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200" name="Elbow Connector 199"/>
          <p:cNvCxnSpPr>
            <a:stCxn id="191" idx="0"/>
          </p:cNvCxnSpPr>
          <p:nvPr/>
        </p:nvCxnSpPr>
        <p:spPr>
          <a:xfrm rot="5400000">
            <a:off x="2153256" y="3577922"/>
            <a:ext cx="397624" cy="2108317"/>
          </a:xfrm>
          <a:prstGeom prst="bentConnector3">
            <a:avLst>
              <a:gd name="adj1" fmla="val -2538"/>
            </a:avLst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46"/>
          <p:cNvCxnSpPr>
            <a:stCxn id="100" idx="2"/>
            <a:endCxn id="118" idx="0"/>
          </p:cNvCxnSpPr>
          <p:nvPr/>
        </p:nvCxnSpPr>
        <p:spPr>
          <a:xfrm rot="5400000">
            <a:off x="3862625" y="4842463"/>
            <a:ext cx="286684" cy="102153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70" idx="2"/>
          </p:cNvCxnSpPr>
          <p:nvPr/>
        </p:nvCxnSpPr>
        <p:spPr>
          <a:xfrm>
            <a:off x="5478023" y="3989007"/>
            <a:ext cx="0" cy="8790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662830" y="307029"/>
            <a:ext cx="1645146" cy="7206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Organizational roles, responsibilities and authorities (5.3)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33359" y="2324730"/>
            <a:ext cx="1688123" cy="2590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Resources (7.1)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406225" y="307029"/>
            <a:ext cx="1644955" cy="8138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Participation &amp; Consultation of Workers(5.3) </a:t>
            </a:r>
          </a:p>
        </p:txBody>
      </p:sp>
      <p:cxnSp>
        <p:nvCxnSpPr>
          <p:cNvPr id="73" name="Elbow Connector 72"/>
          <p:cNvCxnSpPr>
            <a:stCxn id="61" idx="2"/>
            <a:endCxn id="71" idx="1"/>
          </p:cNvCxnSpPr>
          <p:nvPr/>
        </p:nvCxnSpPr>
        <p:spPr>
          <a:xfrm rot="5400000" flipH="1">
            <a:off x="41655" y="4249889"/>
            <a:ext cx="1752455" cy="760053"/>
          </a:xfrm>
          <a:prstGeom prst="bentConnector4">
            <a:avLst>
              <a:gd name="adj1" fmla="val -13045"/>
              <a:gd name="adj2" fmla="val 142011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5167789" y="306084"/>
            <a:ext cx="1177679" cy="4220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MoC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(8.1.3)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71000" y="104664"/>
            <a:ext cx="2634929" cy="2848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92" b="1" dirty="0">
                <a:solidFill>
                  <a:schemeClr val="tx1"/>
                </a:solidFill>
                <a:latin typeface="Arial Narrow" pitchFamily="34" charset="0"/>
              </a:rPr>
              <a:t>LEADERSHIP &amp; COMMITMENT (5.1)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6E2F3-AE56-495F-9175-E518D24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EA5E3-7D63-43BE-BFC2-ABADAE22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9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389" y="1109230"/>
            <a:ext cx="4927351" cy="32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40676" y="711842"/>
            <a:ext cx="2846264" cy="6005880"/>
          </a:xfrm>
          <a:prstGeom prst="roundRect">
            <a:avLst>
              <a:gd name="adj" fmla="val 8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Rounded Rectangle 30"/>
          <p:cNvSpPr/>
          <p:nvPr/>
        </p:nvSpPr>
        <p:spPr>
          <a:xfrm>
            <a:off x="3235950" y="645031"/>
            <a:ext cx="5556738" cy="3714932"/>
          </a:xfrm>
          <a:prstGeom prst="roundRect">
            <a:avLst>
              <a:gd name="adj" fmla="val 10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TextBox 8"/>
          <p:cNvSpPr txBox="1"/>
          <p:nvPr/>
        </p:nvSpPr>
        <p:spPr>
          <a:xfrm>
            <a:off x="140675" y="752569"/>
            <a:ext cx="2846264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1600" u="sng" dirty="0" err="1"/>
              <a:t>Memahami</a:t>
            </a:r>
            <a:r>
              <a:rPr lang="en-US" sz="1600" u="sng" dirty="0"/>
              <a:t> </a:t>
            </a:r>
            <a:r>
              <a:rPr lang="en-US" sz="1600" u="sng" dirty="0" err="1"/>
              <a:t>organisasi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konteksnya</a:t>
            </a:r>
            <a:r>
              <a:rPr lang="en-US" sz="1600" u="sng" dirty="0"/>
              <a:t> (4.1)</a:t>
            </a:r>
          </a:p>
          <a:p>
            <a:pPr marL="260845" lvl="1" indent="-156801"/>
            <a:r>
              <a:rPr lang="en-US" sz="1600" dirty="0" err="1"/>
              <a:t>Organisasi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:</a:t>
            </a:r>
          </a:p>
          <a:p>
            <a:pPr marL="260845" lvl="1" indent="-156801"/>
            <a:r>
              <a:rPr lang="en-US" sz="1600" dirty="0"/>
              <a:t>1. </a:t>
            </a:r>
            <a:r>
              <a:rPr lang="en-US" sz="1600" dirty="0" err="1"/>
              <a:t>Isu</a:t>
            </a:r>
            <a:r>
              <a:rPr lang="en-US" sz="1600" dirty="0"/>
              <a:t> Internal: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Organisasi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Kebijakan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Kemampuan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Sistem </a:t>
            </a:r>
            <a:r>
              <a:rPr lang="en-US" sz="1600" dirty="0" err="1"/>
              <a:t>informasi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Jam </a:t>
            </a:r>
            <a:r>
              <a:rPr lang="en-US" sz="1600" dirty="0" err="1"/>
              <a:t>kerja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Standar</a:t>
            </a:r>
            <a:r>
              <a:rPr lang="en-US" sz="1600" dirty="0"/>
              <a:t> internal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  <a:p>
            <a:pPr marL="260845" lvl="1" indent="-156801"/>
            <a:r>
              <a:rPr lang="en-US" sz="1600" dirty="0"/>
              <a:t>2.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Eksternal</a:t>
            </a:r>
            <a:r>
              <a:rPr lang="en-US" sz="1600" dirty="0"/>
              <a:t>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, </a:t>
            </a:r>
            <a:r>
              <a:rPr lang="en-US" sz="1600" dirty="0" err="1"/>
              <a:t>Sosial</a:t>
            </a:r>
            <a:r>
              <a:rPr lang="en-US" sz="1600" dirty="0"/>
              <a:t>, </a:t>
            </a:r>
            <a:r>
              <a:rPr lang="en-US" sz="1600" dirty="0" err="1"/>
              <a:t>Politik</a:t>
            </a:r>
            <a:r>
              <a:rPr lang="en-US" sz="1600" dirty="0"/>
              <a:t>, </a:t>
            </a:r>
            <a:r>
              <a:rPr lang="en-US" sz="1600" dirty="0" err="1"/>
              <a:t>Peraturan</a:t>
            </a:r>
            <a:r>
              <a:rPr lang="en-US" sz="1600" dirty="0"/>
              <a:t>,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Teknologi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Kontraktor</a:t>
            </a:r>
            <a:r>
              <a:rPr lang="en-US" sz="1600" dirty="0"/>
              <a:t>, outsourcing </a:t>
            </a:r>
            <a:r>
              <a:rPr lang="en-US" sz="1600" dirty="0" err="1"/>
              <a:t>baru</a:t>
            </a:r>
            <a:r>
              <a:rPr lang="en-US" sz="1600" dirty="0"/>
              <a:t>,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</p:txBody>
      </p:sp>
      <p:sp>
        <p:nvSpPr>
          <p:cNvPr id="28" name="Right Arrow 27"/>
          <p:cNvSpPr/>
          <p:nvPr/>
        </p:nvSpPr>
        <p:spPr>
          <a:xfrm>
            <a:off x="2720594" y="5173451"/>
            <a:ext cx="464679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9" name="TextBox 28"/>
          <p:cNvSpPr txBox="1"/>
          <p:nvPr/>
        </p:nvSpPr>
        <p:spPr>
          <a:xfrm>
            <a:off x="3366724" y="645031"/>
            <a:ext cx="528146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Memahami</a:t>
            </a:r>
            <a:r>
              <a:rPr lang="en-US" sz="1662" u="sng" dirty="0"/>
              <a:t> </a:t>
            </a:r>
            <a:r>
              <a:rPr lang="en-US" sz="1662" u="sng" dirty="0" err="1"/>
              <a:t>Kebutuhan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Harapan</a:t>
            </a:r>
            <a:r>
              <a:rPr lang="en-US" sz="1662" u="sng" dirty="0"/>
              <a:t> </a:t>
            </a:r>
            <a:r>
              <a:rPr lang="en-US" sz="1662" u="sng" dirty="0" err="1"/>
              <a:t>dari</a:t>
            </a:r>
            <a:r>
              <a:rPr lang="en-US" sz="1662" u="sng" dirty="0"/>
              <a:t> </a:t>
            </a:r>
            <a:r>
              <a:rPr lang="en-US" sz="1662" u="sng" dirty="0" err="1"/>
              <a:t>Pekerja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Pihak</a:t>
            </a:r>
            <a:r>
              <a:rPr lang="en-US" sz="1662" u="sng" dirty="0"/>
              <a:t> yang </a:t>
            </a:r>
            <a:r>
              <a:rPr lang="en-US" sz="1662" u="sng" dirty="0" err="1"/>
              <a:t>Berkepentingan</a:t>
            </a:r>
            <a:r>
              <a:rPr lang="en-US" sz="1662" u="sng" dirty="0"/>
              <a:t> </a:t>
            </a:r>
            <a:r>
              <a:rPr lang="en-US" sz="1662" u="sng" dirty="0" err="1"/>
              <a:t>lainnya</a:t>
            </a:r>
            <a:r>
              <a:rPr lang="en-US" sz="1662" u="sng" dirty="0"/>
              <a:t> (4.2)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16" y="60470"/>
            <a:ext cx="3451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Konteks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Organisasi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2484" y="5246105"/>
            <a:ext cx="2216838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Risiko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Peluang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(6.1.1)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33203" y="4516589"/>
            <a:ext cx="2970483" cy="2201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TextBox 19"/>
          <p:cNvSpPr txBox="1"/>
          <p:nvPr/>
        </p:nvSpPr>
        <p:spPr>
          <a:xfrm>
            <a:off x="5908157" y="4516589"/>
            <a:ext cx="2895529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/>
              <a:t>Batasan &amp; </a:t>
            </a:r>
            <a:r>
              <a:rPr lang="en-US" sz="1662" u="sng" dirty="0" err="1"/>
              <a:t>Lingkup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K3 (4.3)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1925" y="5061720"/>
            <a:ext cx="28462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isu</a:t>
            </a:r>
            <a:r>
              <a:rPr lang="en-US" sz="1600" dirty="0"/>
              <a:t> internal &amp; </a:t>
            </a:r>
            <a:r>
              <a:rPr lang="en-US" sz="1600" dirty="0" err="1"/>
              <a:t>eksternal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berkepentingan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Aktivitas</a:t>
            </a:r>
            <a:r>
              <a:rPr lang="en-US" sz="1600" dirty="0"/>
              <a:t>,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endParaRPr lang="en-US" sz="1600" dirty="0"/>
          </a:p>
        </p:txBody>
      </p:sp>
      <p:sp>
        <p:nvSpPr>
          <p:cNvPr id="22" name="Down Arrow 21"/>
          <p:cNvSpPr/>
          <p:nvPr/>
        </p:nvSpPr>
        <p:spPr>
          <a:xfrm>
            <a:off x="7621002" y="4114225"/>
            <a:ext cx="984738" cy="42498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Down Arrow 22"/>
          <p:cNvSpPr/>
          <p:nvPr/>
        </p:nvSpPr>
        <p:spPr>
          <a:xfrm rot="16200000">
            <a:off x="4125288" y="4874631"/>
            <a:ext cx="343037" cy="322270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Right Arrow 23"/>
          <p:cNvSpPr/>
          <p:nvPr/>
        </p:nvSpPr>
        <p:spPr>
          <a:xfrm rot="5400000">
            <a:off x="3762886" y="4244272"/>
            <a:ext cx="802881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6" name="Right Arrow 25"/>
          <p:cNvSpPr/>
          <p:nvPr/>
        </p:nvSpPr>
        <p:spPr>
          <a:xfrm rot="10800000">
            <a:off x="5566857" y="5196395"/>
            <a:ext cx="261582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D0D20-76C8-4A1B-9B1A-8E04C42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B50C28-1CCE-4526-AA5E-9864625D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583" y="263000"/>
            <a:ext cx="743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/>
              <a:t>Contoh</a:t>
            </a:r>
            <a:r>
              <a:rPr lang="en-US" sz="3200" u="sng" dirty="0"/>
              <a:t> </a:t>
            </a:r>
            <a:r>
              <a:rPr lang="en-US" sz="3200" u="sng" dirty="0" err="1"/>
              <a:t>Identifikasi</a:t>
            </a:r>
            <a:r>
              <a:rPr lang="en-US" sz="3200" u="sng" dirty="0"/>
              <a:t> </a:t>
            </a:r>
            <a:r>
              <a:rPr lang="en-US" sz="3200" u="sng" dirty="0" err="1"/>
              <a:t>Isu</a:t>
            </a:r>
            <a:r>
              <a:rPr lang="en-US" sz="3200" u="sng" dirty="0"/>
              <a:t> Internal &amp; </a:t>
            </a:r>
            <a:r>
              <a:rPr lang="en-US" sz="3200" u="sng" dirty="0" err="1"/>
              <a:t>Eksternal</a:t>
            </a:r>
            <a:endParaRPr lang="en-US" sz="3200" u="sn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63571"/>
              </p:ext>
            </p:extLst>
          </p:nvPr>
        </p:nvGraphicFramePr>
        <p:xfrm>
          <a:off x="284583" y="1110518"/>
          <a:ext cx="8574834" cy="5081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9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0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Jenis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Isu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Kategori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Deskripsi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8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Kebijakan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Perusahaan </a:t>
                      </a:r>
                      <a:r>
                        <a:rPr lang="en-US" sz="1800" dirty="0" err="1"/>
                        <a:t>menetapkan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kebijakan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tentang</a:t>
                      </a:r>
                      <a:r>
                        <a:rPr lang="en-US" sz="1800" baseline="0" dirty="0"/>
                        <a:t> jam </a:t>
                      </a:r>
                      <a:r>
                        <a:rPr lang="en-US" sz="1800" baseline="0" dirty="0" err="1"/>
                        <a:t>kerja</a:t>
                      </a:r>
                      <a:r>
                        <a:rPr lang="en-US" sz="1800" baseline="0" dirty="0"/>
                        <a:t> yang </a:t>
                      </a:r>
                      <a:r>
                        <a:rPr lang="en-US" sz="1800" baseline="0" dirty="0" err="1"/>
                        <a:t>panjang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i="1" baseline="0" dirty="0"/>
                        <a:t>long shift</a:t>
                      </a:r>
                      <a:r>
                        <a:rPr lang="en-US" sz="1800" baseline="0" dirty="0"/>
                        <a:t>)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8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Budaya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i="0" dirty="0"/>
                        <a:t>- </a:t>
                      </a:r>
                      <a:r>
                        <a:rPr lang="en-US" sz="1800" i="0" dirty="0" err="1"/>
                        <a:t>Perubahan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budaya</a:t>
                      </a:r>
                      <a:r>
                        <a:rPr lang="en-US" sz="1800" i="0" baseline="0" dirty="0"/>
                        <a:t>, orang </a:t>
                      </a:r>
                      <a:r>
                        <a:rPr lang="en-US" sz="1800" i="0" baseline="0" dirty="0" err="1"/>
                        <a:t>lebih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sering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memperhatikan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gawai</a:t>
                      </a:r>
                      <a:r>
                        <a:rPr lang="en-US" sz="1800" i="0" baseline="0" dirty="0"/>
                        <a:t> / gadget </a:t>
                      </a:r>
                      <a:r>
                        <a:rPr lang="en-US" sz="1800" i="0" baseline="0" dirty="0" err="1"/>
                        <a:t>ketika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bekerja</a:t>
                      </a:r>
                      <a:endParaRPr lang="en-US" sz="1800" i="0" baseline="0" dirty="0"/>
                    </a:p>
                    <a:p>
                      <a:r>
                        <a:rPr lang="en-US" sz="1800" i="0" baseline="0" dirty="0"/>
                        <a:t>- </a:t>
                      </a:r>
                      <a:r>
                        <a:rPr lang="en-US" sz="1800" i="0" baseline="0" dirty="0" err="1"/>
                        <a:t>Budaya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membuang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sampah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sembarangan</a:t>
                      </a:r>
                      <a:endParaRPr lang="en-US" sz="1800" i="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718">
                <a:tc>
                  <a:txBody>
                    <a:bodyPr/>
                    <a:lstStyle/>
                    <a:p>
                      <a:r>
                        <a:rPr lang="en-US" sz="1800" dirty="0" err="1"/>
                        <a:t>Teknologi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Perusahaan </a:t>
                      </a:r>
                      <a:r>
                        <a:rPr lang="en-US" sz="1800" dirty="0" err="1"/>
                        <a:t>menerapkan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teknologi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baru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didalam</a:t>
                      </a:r>
                      <a:r>
                        <a:rPr lang="en-US" sz="1800" baseline="0" dirty="0"/>
                        <a:t> proses </a:t>
                      </a:r>
                      <a:r>
                        <a:rPr lang="en-US" sz="1800" baseline="0" dirty="0" err="1"/>
                        <a:t>produksinya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8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Kondisi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Pekerjaan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Belum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sistem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tentang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pengaturan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kondisi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pekerjaan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diluar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pengawasan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diluar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perusahaan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3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Peraturan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Peraturan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terbaru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mengenai</a:t>
                      </a:r>
                      <a:r>
                        <a:rPr lang="en-US" sz="1800" baseline="0" dirty="0"/>
                        <a:t> K3 </a:t>
                      </a:r>
                      <a:r>
                        <a:rPr lang="en-US" sz="1800" baseline="0" dirty="0" err="1"/>
                        <a:t>Lingkungan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Kerja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Energi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dll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871">
                <a:tc>
                  <a:txBody>
                    <a:bodyPr/>
                    <a:lstStyle/>
                    <a:p>
                      <a:r>
                        <a:rPr lang="en-US" sz="1800" dirty="0" err="1"/>
                        <a:t>Lingkungan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sekitar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Jalan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tol</a:t>
                      </a:r>
                      <a:r>
                        <a:rPr lang="en-US" sz="1800" dirty="0"/>
                        <a:t> yang </a:t>
                      </a:r>
                      <a:r>
                        <a:rPr lang="en-US" sz="1800" dirty="0" err="1"/>
                        <a:t>lebih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panjang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dirty="0" err="1">
                          <a:sym typeface="Wingdings" panose="05000000000000000000" pitchFamily="2" charset="2"/>
                        </a:rPr>
                        <a:t>Pemakaian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 BBM </a:t>
                      </a:r>
                      <a:r>
                        <a:rPr lang="en-US" sz="1800" dirty="0" err="1">
                          <a:sym typeface="Wingdings" panose="05000000000000000000" pitchFamily="2" charset="2"/>
                        </a:rPr>
                        <a:t>meningkat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sz="1800" dirty="0" err="1">
                          <a:sym typeface="Wingdings" panose="05000000000000000000" pitchFamily="2" charset="2"/>
                        </a:rPr>
                        <a:t>Kelelahan</a:t>
                      </a:r>
                      <a:r>
                        <a:rPr lang="en-US" sz="1800" dirty="0">
                          <a:sym typeface="Wingdings" panose="05000000000000000000" pitchFamily="2" charset="2"/>
                        </a:rPr>
                        <a:t>.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10D5-5D76-4E1A-BE1B-5DB12B4E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8A008-4F33-4779-8E61-27C8717D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0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830" y="136525"/>
            <a:ext cx="8418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Penetapan</a:t>
            </a:r>
            <a:r>
              <a:rPr lang="en-US" sz="2400" u="sng" dirty="0"/>
              <a:t> </a:t>
            </a:r>
            <a:r>
              <a:rPr lang="en-US" sz="2400" u="sng" dirty="0" err="1"/>
              <a:t>Pihak</a:t>
            </a:r>
            <a:r>
              <a:rPr lang="en-US" sz="2400" u="sng" dirty="0"/>
              <a:t> yang </a:t>
            </a:r>
            <a:r>
              <a:rPr lang="en-US" sz="2400" u="sng" dirty="0" err="1"/>
              <a:t>Berkepentingan</a:t>
            </a:r>
            <a:r>
              <a:rPr lang="en-US" sz="2400" u="sng" dirty="0"/>
              <a:t> </a:t>
            </a:r>
            <a:r>
              <a:rPr lang="en-US" sz="2400" u="sng" dirty="0" err="1"/>
              <a:t>serta</a:t>
            </a:r>
            <a:r>
              <a:rPr lang="en-US" sz="2400" u="sng" dirty="0"/>
              <a:t> </a:t>
            </a:r>
            <a:r>
              <a:rPr lang="en-US" sz="2400" u="sng" dirty="0" err="1"/>
              <a:t>kebutuhan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</a:t>
            </a:r>
            <a:r>
              <a:rPr lang="en-US" sz="2400" u="sng" dirty="0" err="1"/>
              <a:t>harapannya</a:t>
            </a:r>
            <a:endParaRPr lang="en-US" sz="2400" u="sn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44630"/>
              </p:ext>
            </p:extLst>
          </p:nvPr>
        </p:nvGraphicFramePr>
        <p:xfrm>
          <a:off x="354013" y="1015326"/>
          <a:ext cx="8574834" cy="545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8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1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Pihak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Berkepentingan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Kategori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Kebutuhan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Harapan</a:t>
                      </a:r>
                      <a:endParaRPr lang="en-US" sz="16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2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Karyawan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 err="1"/>
                        <a:t>Organisasi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dapat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menyediakan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tempat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kerja</a:t>
                      </a:r>
                      <a:r>
                        <a:rPr lang="en-US" sz="1800" dirty="0"/>
                        <a:t> yang </a:t>
                      </a:r>
                      <a:r>
                        <a:rPr lang="en-US" sz="1800" dirty="0" err="1"/>
                        <a:t>aman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sehat</a:t>
                      </a:r>
                      <a:r>
                        <a:rPr lang="en-US" sz="1800" dirty="0"/>
                        <a:t>. APD,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Peralatan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i="1" baseline="0" dirty="0"/>
                        <a:t>safety</a:t>
                      </a:r>
                      <a:r>
                        <a:rPr lang="en-US" sz="1800" i="0" baseline="0" dirty="0"/>
                        <a:t>, SOP </a:t>
                      </a:r>
                      <a:r>
                        <a:rPr lang="en-US" sz="1800" i="0" baseline="0" dirty="0" err="1"/>
                        <a:t>tersedia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2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Pemilik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saham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i="0" dirty="0" err="1"/>
                        <a:t>Organisasi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melaksanakan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operasional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dengan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aman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tanpa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insiden</a:t>
                      </a:r>
                      <a:r>
                        <a:rPr lang="en-US" sz="1800" i="0" dirty="0"/>
                        <a:t> </a:t>
                      </a:r>
                      <a:r>
                        <a:rPr lang="en-US" sz="1800" i="0" dirty="0" err="1"/>
                        <a:t>dan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menyebabkan</a:t>
                      </a:r>
                      <a:r>
                        <a:rPr lang="en-US" sz="1800" i="0" baseline="0" dirty="0"/>
                        <a:t> </a:t>
                      </a:r>
                      <a:r>
                        <a:rPr lang="en-US" sz="1800" i="0" baseline="0" dirty="0" err="1"/>
                        <a:t>kerugian</a:t>
                      </a:r>
                      <a:endParaRPr lang="en-US" sz="1800" i="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2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Pelanggan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Organisasi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dapat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memberikan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jasa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tanpa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ada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hambatan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ramah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lingkungan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Pemerintah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Organisasi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mematuhi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peraturan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perundangan</a:t>
                      </a:r>
                      <a:r>
                        <a:rPr lang="en-US" sz="1800" dirty="0"/>
                        <a:t> yang </a:t>
                      </a:r>
                      <a:r>
                        <a:rPr lang="en-US" sz="1800" dirty="0" err="1"/>
                        <a:t>berlaku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Kontraktor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Pihak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kontraktor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dapat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dibimbing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dalam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penerapan</a:t>
                      </a:r>
                      <a:r>
                        <a:rPr lang="en-US" sz="1800" baseline="0" dirty="0"/>
                        <a:t> K3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52">
                <a:tc>
                  <a:txBody>
                    <a:bodyPr/>
                    <a:lstStyle/>
                    <a:p>
                      <a:r>
                        <a:rPr lang="en-US" sz="1800" dirty="0"/>
                        <a:t>Outsourcing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Internal</a:t>
                      </a:r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Pihak</a:t>
                      </a:r>
                      <a:r>
                        <a:rPr lang="en-US" sz="1800" dirty="0"/>
                        <a:t> outsourcing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dapat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dilibatkan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dalam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penerapan</a:t>
                      </a:r>
                      <a:r>
                        <a:rPr lang="en-US" sz="1800" baseline="0" dirty="0"/>
                        <a:t> K3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2252">
                <a:tc>
                  <a:txBody>
                    <a:bodyPr/>
                    <a:lstStyle/>
                    <a:p>
                      <a:r>
                        <a:rPr lang="en-US" sz="1800" dirty="0" err="1"/>
                        <a:t>Masyarakat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Eksternal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Perusahaan </a:t>
                      </a:r>
                      <a:r>
                        <a:rPr lang="en-US" sz="1800" dirty="0" err="1"/>
                        <a:t>tidak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memberikan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dampak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negatif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masyarakat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sekitar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kebakaran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keracunan</a:t>
                      </a:r>
                      <a:r>
                        <a:rPr lang="en-US" sz="1800" baseline="0" dirty="0"/>
                        <a:t> gas, </a:t>
                      </a:r>
                      <a:r>
                        <a:rPr lang="en-US" sz="1800" baseline="0" dirty="0" err="1"/>
                        <a:t>limbah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dll</a:t>
                      </a:r>
                      <a:r>
                        <a:rPr lang="en-US" sz="1800" baseline="0" dirty="0"/>
                        <a:t>)</a:t>
                      </a:r>
                      <a:endParaRPr lang="en-US" sz="1800" dirty="0"/>
                    </a:p>
                  </a:txBody>
                  <a:tcPr marL="91447" marR="91447" marT="45727" marB="4572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1AE2-BD4F-4D36-93AE-8B05E8D2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B5661-580E-4C47-AAC5-46D1AB49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6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0544" y="573202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67474" y="2215289"/>
            <a:ext cx="5485257" cy="401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ISO 31000</a:t>
            </a:r>
          </a:p>
          <a:p>
            <a:pPr marL="0" lvl="1" indent="0">
              <a:buNone/>
            </a:pPr>
            <a:endParaRPr lang="en-US" sz="1846" i="1" dirty="0"/>
          </a:p>
          <a:p>
            <a:pPr marL="0" lvl="1" indent="0">
              <a:buNone/>
            </a:pPr>
            <a:r>
              <a:rPr lang="en-US" sz="1846" i="1" dirty="0"/>
              <a:t>“Risk is all about </a:t>
            </a:r>
            <a:r>
              <a:rPr lang="en-US" sz="1846" i="1" u="sng" dirty="0"/>
              <a:t>uncertainty</a:t>
            </a:r>
            <a:r>
              <a:rPr lang="en-US" sz="1846" i="1" dirty="0"/>
              <a:t>, or more importantly, the </a:t>
            </a:r>
            <a:r>
              <a:rPr lang="en-US" sz="1846" i="1" u="sng" dirty="0"/>
              <a:t>effect of uncertainty on the achievement of objectives</a:t>
            </a:r>
            <a:r>
              <a:rPr lang="en-US" sz="1846" i="1" dirty="0"/>
              <a:t>. </a:t>
            </a:r>
          </a:p>
          <a:p>
            <a:pPr marL="0" lvl="1" indent="0">
              <a:spcBef>
                <a:spcPts val="1108"/>
              </a:spcBef>
              <a:buNone/>
            </a:pPr>
            <a:endParaRPr lang="en-US" sz="1846" i="1" dirty="0"/>
          </a:p>
          <a:p>
            <a:pPr marL="0" lvl="1" indent="0">
              <a:spcBef>
                <a:spcPts val="1108"/>
              </a:spcBef>
              <a:buNone/>
            </a:pPr>
            <a:r>
              <a:rPr lang="en-US" sz="1846" i="1" dirty="0"/>
              <a:t>This is where ISO 31000 is clearly different from existing guidelines in that </a:t>
            </a:r>
            <a:r>
              <a:rPr lang="en-US" sz="1846" b="1" i="1" dirty="0"/>
              <a:t>the emphasis is shifted from something happening – the event – to the effect on objectives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179169" y="5159343"/>
            <a:ext cx="4343399" cy="43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>
              <a:buSzPct val="85000"/>
            </a:pPr>
            <a:r>
              <a:rPr lang="en-US" sz="1108" i="1" dirty="0">
                <a:latin typeface="+mn-lt"/>
                <a:ea typeface="Helvetica Neue Light" pitchFamily="2" charset="2"/>
                <a:cs typeface="Helvetica Neue Light" pitchFamily="2" charset="2"/>
              </a:rPr>
              <a:t>Source: Kevin W. Knight, AM, Chair of the ISO 31000 working group</a:t>
            </a:r>
          </a:p>
          <a:p>
            <a:pPr algn="r" eaLnBrk="1" hangingPunct="1"/>
            <a:r>
              <a:rPr lang="en-US" sz="1108" i="1" dirty="0">
                <a:latin typeface="+mn-lt"/>
                <a:ea typeface="Helvetica Neue Light" pitchFamily="2" charset="2"/>
                <a:cs typeface="Helvetica Neue Light" pitchFamily="2" charset="2"/>
              </a:rPr>
              <a:t>&amp; Chair of ISO 31004 project committee ,ISO Focus, June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808F2-E883-4456-A845-61C63CCF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4" b="30992"/>
          <a:stretch/>
        </p:blipFill>
        <p:spPr>
          <a:xfrm>
            <a:off x="308754" y="0"/>
            <a:ext cx="2607433" cy="4736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35E14-B491-4107-859F-D7F670A6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A4219-163F-4FE2-A36E-018F2479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8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725190" y="2015924"/>
            <a:ext cx="7080958" cy="786903"/>
          </a:xfrm>
          <a:ln w="952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215" dirty="0"/>
              <a:t>Keterkaitan antara </a:t>
            </a:r>
            <a:r>
              <a:rPr lang="id-ID" sz="2215" u="sng" dirty="0"/>
              <a:t>Sasaran</a:t>
            </a:r>
            <a:r>
              <a:rPr lang="id-ID" sz="2215" dirty="0"/>
              <a:t>, </a:t>
            </a:r>
            <a:r>
              <a:rPr lang="id-ID" sz="2215" u="sng" dirty="0"/>
              <a:t>Ketidakpastian</a:t>
            </a:r>
            <a:r>
              <a:rPr lang="id-ID" sz="2215" dirty="0"/>
              <a:t> dan </a:t>
            </a:r>
            <a:r>
              <a:rPr lang="id-ID" sz="2215" u="sng" dirty="0"/>
              <a:t>Risiko</a:t>
            </a:r>
            <a:r>
              <a:rPr lang="en-US" sz="2215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347" y="3865815"/>
            <a:ext cx="129479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Kondisi</a:t>
            </a:r>
            <a:r>
              <a:rPr lang="en-US" sz="16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6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id-ID" sz="1600" b="1" dirty="0">
              <a:ea typeface="Helvetica Neue Light" pitchFamily="2" charset="2"/>
              <a:cs typeface="Helvetica Neue Light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08008" y="4237049"/>
            <a:ext cx="3957457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108008" y="3244533"/>
            <a:ext cx="3957457" cy="1918313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1050" y="5181156"/>
            <a:ext cx="146129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endParaRPr lang="id-ID" sz="1662" dirty="0">
              <a:ea typeface="Helvetica Neue Light" pitchFamily="2" charset="2"/>
              <a:cs typeface="Helvetica Neue Light" pitchFamily="2" charset="2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3827303" y="4451216"/>
            <a:ext cx="860428" cy="671587"/>
            <a:chOff x="3843357" y="4351731"/>
            <a:chExt cx="1174191" cy="806703"/>
          </a:xfrm>
        </p:grpSpPr>
        <p:grpSp>
          <p:nvGrpSpPr>
            <p:cNvPr id="5" name="Group 72"/>
            <p:cNvGrpSpPr/>
            <p:nvPr/>
          </p:nvGrpSpPr>
          <p:grpSpPr>
            <a:xfrm>
              <a:off x="3949445" y="4351731"/>
              <a:ext cx="438115" cy="537401"/>
              <a:chOff x="3949445" y="4351731"/>
              <a:chExt cx="438115" cy="537401"/>
            </a:xfrm>
          </p:grpSpPr>
          <p:sp>
            <p:nvSpPr>
              <p:cNvPr id="14" name="TextBox 13"/>
              <p:cNvSpPr txBox="1"/>
              <p:nvPr/>
            </p:nvSpPr>
            <p:spPr>
              <a:xfrm rot="10800000">
                <a:off x="4017427" y="4368781"/>
                <a:ext cx="370133" cy="52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215" b="1" dirty="0">
                    <a:solidFill>
                      <a:srgbClr val="FF0000"/>
                    </a:solidFill>
                    <a:ea typeface="Helvetica Neue Light" pitchFamily="2" charset="2"/>
                    <a:cs typeface="Helvetica Neue Light" pitchFamily="2" charset="2"/>
                  </a:rPr>
                  <a:t>-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49445" y="4351731"/>
                <a:ext cx="432048" cy="451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77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843357" y="4774487"/>
              <a:ext cx="1174191" cy="383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77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477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11" name="Group 71"/>
          <p:cNvGrpSpPr/>
          <p:nvPr/>
        </p:nvGrpSpPr>
        <p:grpSpPr>
          <a:xfrm>
            <a:off x="3797111" y="3282019"/>
            <a:ext cx="860428" cy="741832"/>
            <a:chOff x="3765849" y="2947303"/>
            <a:chExt cx="1174191" cy="891080"/>
          </a:xfrm>
        </p:grpSpPr>
        <p:sp>
          <p:nvSpPr>
            <p:cNvPr id="17" name="TextBox 16"/>
            <p:cNvSpPr txBox="1"/>
            <p:nvPr/>
          </p:nvSpPr>
          <p:spPr>
            <a:xfrm>
              <a:off x="3765849" y="2947303"/>
              <a:ext cx="1174191" cy="383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77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477" dirty="0">
                <a:ea typeface="Helvetica Neue Light" pitchFamily="2" charset="2"/>
                <a:cs typeface="Helvetica Neue Light" pitchFamily="2" charset="2"/>
              </a:endParaRPr>
            </a:p>
          </p:txBody>
        </p:sp>
        <p:grpSp>
          <p:nvGrpSpPr>
            <p:cNvPr id="12" name="Group 70"/>
            <p:cNvGrpSpPr/>
            <p:nvPr/>
          </p:nvGrpSpPr>
          <p:grpSpPr>
            <a:xfrm>
              <a:off x="3949445" y="3285262"/>
              <a:ext cx="454241" cy="553121"/>
              <a:chOff x="3949445" y="3285262"/>
              <a:chExt cx="454241" cy="5531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59176" y="3285262"/>
                <a:ext cx="444510" cy="520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215" b="1" dirty="0">
                    <a:solidFill>
                      <a:schemeClr val="accent1">
                        <a:lumMod val="75000"/>
                      </a:schemeClr>
                    </a:solidFill>
                    <a:ea typeface="Helvetica Neue Light" pitchFamily="2" charset="2"/>
                    <a:cs typeface="Helvetica Neue Light" pitchFamily="2" charset="2"/>
                  </a:rPr>
                  <a:t>+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49445" y="3380852"/>
                <a:ext cx="432048" cy="4575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77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</p:grpSp>
      <p:sp>
        <p:nvSpPr>
          <p:cNvPr id="21" name="Freeform 20"/>
          <p:cNvSpPr/>
          <p:nvPr/>
        </p:nvSpPr>
        <p:spPr>
          <a:xfrm>
            <a:off x="1854466" y="3260629"/>
            <a:ext cx="2075009" cy="626353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prstDash val="sysDash"/>
            <a:headEnd type="triangl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855065" y="4536496"/>
            <a:ext cx="2075009" cy="626353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 rot="2637726">
            <a:off x="1623752" y="4850039"/>
            <a:ext cx="91929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92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292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 rot="18829117">
            <a:off x="1633079" y="3176044"/>
            <a:ext cx="91929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92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292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242890" y="2927125"/>
            <a:ext cx="2139853" cy="898470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prstDash val="sys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 rot="1211222">
            <a:off x="5601786" y="3078180"/>
            <a:ext cx="62978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92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90645" y="3352356"/>
            <a:ext cx="1876604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KPI/ Project Delivery/ </a:t>
            </a:r>
          </a:p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Visi/ dll</a:t>
            </a:r>
          </a:p>
        </p:txBody>
      </p:sp>
      <p:sp>
        <p:nvSpPr>
          <p:cNvPr id="28" name="Freeform 27"/>
          <p:cNvSpPr/>
          <p:nvPr/>
        </p:nvSpPr>
        <p:spPr>
          <a:xfrm>
            <a:off x="4253098" y="4624066"/>
            <a:ext cx="2139853" cy="898470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none" w="med" len="med"/>
            <a:tailEnd type="triangl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81568" y="5686162"/>
            <a:ext cx="2353850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ƒ(</a:t>
            </a:r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Likelihood</a:t>
            </a:r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,</a:t>
            </a:r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Consequence)</a:t>
            </a:r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 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2962" y="4018602"/>
            <a:ext cx="87248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662" b="1" dirty="0" err="1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Sasaran</a:t>
            </a:r>
            <a:endParaRPr lang="id-ID" sz="1662" b="1" dirty="0">
              <a:solidFill>
                <a:srgbClr val="C00000"/>
              </a:solidFill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 rot="20447347">
            <a:off x="5757214" y="5417065"/>
            <a:ext cx="62978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92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23148" y="3985402"/>
            <a:ext cx="144443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Proses </a:t>
            </a:r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BB7C7-0613-4503-BAE0-77F601FD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43" y="263769"/>
            <a:ext cx="2098554" cy="1364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8E99-E0CB-4FFD-B7C4-7BEF740EEDB2}"/>
              </a:ext>
            </a:extLst>
          </p:cNvPr>
          <p:cNvSpPr/>
          <p:nvPr/>
        </p:nvSpPr>
        <p:spPr>
          <a:xfrm>
            <a:off x="278575" y="1438767"/>
            <a:ext cx="6875742" cy="42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0" name="Title 2"/>
          <p:cNvSpPr>
            <a:spLocks noGrp="1"/>
          </p:cNvSpPr>
          <p:nvPr>
            <p:ph type="title"/>
          </p:nvPr>
        </p:nvSpPr>
        <p:spPr>
          <a:xfrm>
            <a:off x="1920849" y="35763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DCF76-031C-4B5D-8139-B7BF84EE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886A8-DE5F-4056-86E7-1EF5B9B4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5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0224" y="46746"/>
            <a:ext cx="4073340" cy="1005840"/>
          </a:xfrm>
        </p:spPr>
        <p:txBody>
          <a:bodyPr>
            <a:normAutofit/>
          </a:bodyPr>
          <a:lstStyle/>
          <a:p>
            <a:r>
              <a:rPr lang="en-US" sz="3692" b="1" dirty="0" err="1"/>
              <a:t>Apakah</a:t>
            </a:r>
            <a:r>
              <a:rPr lang="en-US" sz="3692" b="1" dirty="0"/>
              <a:t> </a:t>
            </a:r>
            <a:r>
              <a:rPr lang="en-US" sz="3692" b="1" dirty="0" err="1"/>
              <a:t>risiko</a:t>
            </a:r>
            <a:r>
              <a:rPr lang="en-US" sz="3692" b="1" dirty="0"/>
              <a:t> </a:t>
            </a:r>
            <a:r>
              <a:rPr lang="en-US" sz="3692" b="1" dirty="0" err="1"/>
              <a:t>itu</a:t>
            </a:r>
            <a:r>
              <a:rPr lang="en-US" sz="3692" b="1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2394" y="1170713"/>
            <a:ext cx="6172200" cy="705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5" dirty="0" err="1"/>
              <a:t>Konsep</a:t>
            </a:r>
            <a:r>
              <a:rPr lang="en-US" sz="2585" dirty="0"/>
              <a:t> “Problem” versus “Risk”</a:t>
            </a:r>
          </a:p>
          <a:p>
            <a:pPr marL="0" indent="0">
              <a:buNone/>
            </a:pPr>
            <a:endParaRPr lang="en-US" sz="2585" dirty="0"/>
          </a:p>
          <a:p>
            <a:pPr marL="0" indent="0">
              <a:buNone/>
            </a:pPr>
            <a:endParaRPr lang="en-US" sz="258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948246" y="6031523"/>
            <a:ext cx="914400" cy="370743"/>
          </a:xfrm>
        </p:spPr>
        <p:txBody>
          <a:bodyPr/>
          <a:lstStyle/>
          <a:p>
            <a:fld id="{7589D4B7-21C6-42E7-8889-C9226445732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1404" y="1708811"/>
            <a:ext cx="3450980" cy="151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1846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Gagal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mendeteksi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mencegah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9003" y="1715835"/>
            <a:ext cx="4523643" cy="12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Pencegahan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dan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pengendalian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lebih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baik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357" y="3429000"/>
            <a:ext cx="6801285" cy="3020406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52248" y="1055222"/>
            <a:ext cx="6752492" cy="42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D053A-CA03-4FA7-BC42-921B606D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98" y="159379"/>
            <a:ext cx="2098554" cy="136406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5E9A7-0724-4E77-8325-2B5C5308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8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861" y="1546966"/>
            <a:ext cx="7717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215" b="1" dirty="0">
                <a:ea typeface="Helvetica Neue Light" pitchFamily="2" charset="2"/>
                <a:cs typeface="Helvetica Neue Light" pitchFamily="2" charset="2"/>
              </a:rPr>
              <a:t> =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yang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sasaran</a:t>
            </a:r>
            <a:endParaRPr lang="en-US" sz="2215" b="1" i="1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1027" name="Picture 3" descr="C:\Users\ACER\AppData\Local\Microsoft\Windows\Temporary Internet Files\Content.IE5\KBV91LBT\interrogacion-240x3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29" y="3830756"/>
            <a:ext cx="599402" cy="92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CER\AppData\Local\Microsoft\Windows\Temporary Internet Files\Content.IE5\KBV91LBT\objetivo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29" y="2570935"/>
            <a:ext cx="724108" cy="79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2"/>
          <p:cNvGrpSpPr/>
          <p:nvPr/>
        </p:nvGrpSpPr>
        <p:grpSpPr>
          <a:xfrm rot="360000">
            <a:off x="3220668" y="5074926"/>
            <a:ext cx="898782" cy="1126341"/>
            <a:chOff x="2514600" y="3436676"/>
            <a:chExt cx="3716455" cy="2398835"/>
          </a:xfrm>
        </p:grpSpPr>
        <p:pic>
          <p:nvPicPr>
            <p:cNvPr id="1030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514600" y="3436676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667000" y="3823831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819400" y="4281031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232178" y="2781951"/>
            <a:ext cx="451485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Apakah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sasaran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K3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sudah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jelas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?</a:t>
            </a:r>
            <a:endParaRPr lang="id-ID" sz="1846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7880" y="4010072"/>
            <a:ext cx="451485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saja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peristiwa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kondisi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yang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mungkin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dan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penyebabnya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?</a:t>
            </a:r>
            <a:endParaRPr lang="id-ID" sz="1846" b="1" dirty="0">
              <a:solidFill>
                <a:srgbClr val="FF0000"/>
              </a:solidFill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2178" y="5302967"/>
            <a:ext cx="451485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dampaknya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sasaran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akhir</a:t>
            </a:r>
            <a:r>
              <a:rPr lang="id-ID" sz="1846" b="1" dirty="0">
                <a:ea typeface="Helvetica Neue Light" pitchFamily="2" charset="2"/>
                <a:cs typeface="Helvetica Neue Light" pitchFamily="2" charset="2"/>
              </a:rPr>
              <a:t>?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Penyimpangan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yang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?</a:t>
            </a:r>
            <a:endParaRPr lang="id-ID" sz="1846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F26B5-F66E-4BB5-83ED-D1153392EAB3}"/>
              </a:ext>
            </a:extLst>
          </p:cNvPr>
          <p:cNvSpPr/>
          <p:nvPr/>
        </p:nvSpPr>
        <p:spPr>
          <a:xfrm>
            <a:off x="252248" y="1106623"/>
            <a:ext cx="6752492" cy="42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1A1D7F4-AF0F-480A-9267-7126CF2419D0}"/>
              </a:ext>
            </a:extLst>
          </p:cNvPr>
          <p:cNvSpPr/>
          <p:nvPr/>
        </p:nvSpPr>
        <p:spPr>
          <a:xfrm flipV="1">
            <a:off x="2403378" y="2228288"/>
            <a:ext cx="773723" cy="9247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739EE477-727C-4DC5-A933-5A91AC1EA7E5}"/>
              </a:ext>
            </a:extLst>
          </p:cNvPr>
          <p:cNvSpPr/>
          <p:nvPr/>
        </p:nvSpPr>
        <p:spPr>
          <a:xfrm flipV="1">
            <a:off x="2142891" y="2236573"/>
            <a:ext cx="803791" cy="239995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F7C89A43-711E-479E-8CC1-FF461F72E338}"/>
              </a:ext>
            </a:extLst>
          </p:cNvPr>
          <p:cNvSpPr/>
          <p:nvPr/>
        </p:nvSpPr>
        <p:spPr>
          <a:xfrm flipV="1">
            <a:off x="1880941" y="2236573"/>
            <a:ext cx="803791" cy="35973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364293" y="-47404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32354-5A76-48AE-B935-D8F637546BF7}"/>
              </a:ext>
            </a:extLst>
          </p:cNvPr>
          <p:cNvSpPr/>
          <p:nvPr/>
        </p:nvSpPr>
        <p:spPr>
          <a:xfrm>
            <a:off x="7919140" y="1112081"/>
            <a:ext cx="827889" cy="771506"/>
          </a:xfrm>
          <a:custGeom>
            <a:avLst/>
            <a:gdLst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0 w 1252297"/>
              <a:gd name="connsiteY3" fmla="*/ 1636776 h 1636776"/>
              <a:gd name="connsiteX4" fmla="*/ 0 w 1252297"/>
              <a:gd name="connsiteY4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25926 w 1252297"/>
              <a:gd name="connsiteY3" fmla="*/ 1636776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25926 w 1252297"/>
              <a:gd name="connsiteY3" fmla="*/ 1179576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81252 w 1252297"/>
              <a:gd name="connsiteY3" fmla="*/ 849789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584431 w 1252297"/>
              <a:gd name="connsiteY3" fmla="*/ 907987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2297" h="1636776">
                <a:moveTo>
                  <a:pt x="0" y="0"/>
                </a:moveTo>
                <a:lnTo>
                  <a:pt x="1252297" y="0"/>
                </a:lnTo>
                <a:lnTo>
                  <a:pt x="1252297" y="1636776"/>
                </a:lnTo>
                <a:lnTo>
                  <a:pt x="584431" y="907987"/>
                </a:lnTo>
                <a:lnTo>
                  <a:pt x="0" y="163677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iso 45001:2018">
            <a:extLst>
              <a:ext uri="{FF2B5EF4-FFF2-40B4-BE49-F238E27FC236}">
                <a16:creationId xmlns:a16="http://schemas.microsoft.com/office/drawing/2014/main" id="{0C88C579-509A-48D9-8D48-016286DC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40" y="260345"/>
            <a:ext cx="827888" cy="83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20A9B-1AC3-460B-94B9-0D98560D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AEED7-945A-412E-AA84-8566863B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0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104543" y="5215953"/>
            <a:ext cx="4969117" cy="11432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04543" y="4042126"/>
            <a:ext cx="4969117" cy="10208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04543" y="1494238"/>
            <a:ext cx="4969118" cy="853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6184" y="71954"/>
            <a:ext cx="8651631" cy="1055077"/>
          </a:xfrm>
        </p:spPr>
        <p:txBody>
          <a:bodyPr>
            <a:normAutofit/>
          </a:bodyPr>
          <a:lstStyle/>
          <a:p>
            <a:r>
              <a:rPr lang="en-US" sz="2585" dirty="0"/>
              <a:t>TEKNIK PENGELOLAAN RISIKO </a:t>
            </a:r>
            <a:br>
              <a:rPr lang="en-US" sz="2585" dirty="0"/>
            </a:br>
            <a:r>
              <a:rPr lang="en-US" sz="2585" dirty="0" err="1"/>
              <a:t>versi</a:t>
            </a:r>
            <a:r>
              <a:rPr lang="en-US" sz="2585" dirty="0"/>
              <a:t> Sentral Sistem Consulting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33046" y="1248510"/>
            <a:ext cx="8510954" cy="42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153089" y="1494238"/>
            <a:ext cx="3875943" cy="478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220308" y="1543714"/>
            <a:ext cx="4928864" cy="7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Organisasi</a:t>
            </a:r>
            <a:r>
              <a:rPr lang="en-US" sz="1385" u="sng" dirty="0"/>
              <a:t>,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menghambat</a:t>
            </a:r>
            <a:r>
              <a:rPr lang="en-US" sz="1385" dirty="0"/>
              <a:t> </a:t>
            </a:r>
            <a:r>
              <a:rPr lang="en-US" sz="1385" dirty="0" err="1"/>
              <a:t>pencapaian</a:t>
            </a:r>
            <a:r>
              <a:rPr lang="en-US" sz="1385" dirty="0"/>
              <a:t> </a:t>
            </a:r>
            <a:r>
              <a:rPr lang="en-US" sz="1385" dirty="0" err="1"/>
              <a:t>sasaran</a:t>
            </a:r>
            <a:r>
              <a:rPr lang="en-US" sz="1385" dirty="0"/>
              <a:t> </a:t>
            </a:r>
            <a:r>
              <a:rPr lang="en-US" sz="1385" dirty="0" err="1"/>
              <a:t>organisasi</a:t>
            </a:r>
            <a:endParaRPr lang="en-US" sz="1385" dirty="0"/>
          </a:p>
        </p:txBody>
      </p:sp>
      <p:sp>
        <p:nvSpPr>
          <p:cNvPr id="227" name="TextBox 226"/>
          <p:cNvSpPr txBox="1"/>
          <p:nvPr/>
        </p:nvSpPr>
        <p:spPr>
          <a:xfrm>
            <a:off x="4220309" y="2539250"/>
            <a:ext cx="4994031" cy="13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Proses</a:t>
            </a:r>
            <a:endParaRPr lang="en-US" sz="1385" u="sng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proses </a:t>
            </a:r>
            <a:r>
              <a:rPr lang="en-US" sz="1385" dirty="0" err="1"/>
              <a:t>bisnis</a:t>
            </a:r>
            <a:r>
              <a:rPr lang="en-US" sz="1385" dirty="0"/>
              <a:t>, </a:t>
            </a:r>
            <a:r>
              <a:rPr lang="en-US" sz="1385" dirty="0" err="1"/>
              <a:t>tujuannya</a:t>
            </a:r>
            <a:r>
              <a:rPr lang="en-US" sz="1385" dirty="0"/>
              <a:t> </a:t>
            </a:r>
            <a:r>
              <a:rPr lang="en-US" sz="1385" dirty="0" err="1"/>
              <a:t>menciptakan</a:t>
            </a:r>
            <a:r>
              <a:rPr lang="en-US" sz="1385" dirty="0"/>
              <a:t> proses anti </a:t>
            </a:r>
            <a:r>
              <a:rPr lang="en-US" sz="1385" dirty="0" err="1"/>
              <a:t>salah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b="1" dirty="0" err="1">
                <a:solidFill>
                  <a:srgbClr val="FF0000"/>
                </a:solidFill>
              </a:rPr>
              <a:t>Teknik</a:t>
            </a:r>
            <a:r>
              <a:rPr lang="en-US" sz="1385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385" b="1" dirty="0" err="1">
                <a:solidFill>
                  <a:srgbClr val="FF0000"/>
                </a:solidFill>
              </a:rPr>
              <a:t>Kombinasi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pendekatan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proses</a:t>
            </a:r>
            <a:r>
              <a:rPr lang="en-US" sz="1385" b="1" dirty="0">
                <a:solidFill>
                  <a:srgbClr val="FF0000"/>
                </a:solidFill>
              </a:rPr>
              <a:t> + </a:t>
            </a:r>
            <a:r>
              <a:rPr lang="en-US" sz="1385" b="1" dirty="0" err="1">
                <a:solidFill>
                  <a:srgbClr val="FF0000"/>
                </a:solidFill>
              </a:rPr>
              <a:t>risiko</a:t>
            </a:r>
            <a:r>
              <a:rPr lang="en-US" sz="1385" b="1" dirty="0">
                <a:solidFill>
                  <a:srgbClr val="FF0000"/>
                </a:solidFill>
              </a:rPr>
              <a:t>, </a:t>
            </a:r>
            <a:r>
              <a:rPr lang="en-US" sz="1385" b="1" dirty="0" err="1">
                <a:solidFill>
                  <a:srgbClr val="FF0000"/>
                </a:solidFill>
              </a:rPr>
              <a:t>originalitas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metode</a:t>
            </a:r>
            <a:r>
              <a:rPr lang="en-US" sz="1385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220308" y="4081701"/>
            <a:ext cx="4853353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Operasional</a:t>
            </a:r>
            <a:endParaRPr lang="en-US" sz="1385" u="sng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operasional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</a:t>
            </a:r>
            <a:r>
              <a:rPr lang="en-US" sz="1385" dirty="0" err="1"/>
              <a:t>aktivitas</a:t>
            </a:r>
            <a:r>
              <a:rPr lang="en-US" sz="1385" dirty="0"/>
              <a:t>, </a:t>
            </a:r>
            <a:r>
              <a:rPr lang="en-US" sz="1385" dirty="0" err="1"/>
              <a:t>produk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jasa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Teknik</a:t>
            </a:r>
            <a:r>
              <a:rPr lang="en-US" sz="1385" dirty="0"/>
              <a:t> : FMEA, HIRADC, HAZOPS, IAD, </a:t>
            </a:r>
            <a:r>
              <a:rPr lang="en-US" sz="1385" dirty="0" err="1"/>
              <a:t>dll</a:t>
            </a:r>
            <a:endParaRPr lang="en-US" sz="1385" dirty="0"/>
          </a:p>
        </p:txBody>
      </p:sp>
      <p:sp>
        <p:nvSpPr>
          <p:cNvPr id="229" name="TextBox 228"/>
          <p:cNvSpPr txBox="1"/>
          <p:nvPr/>
        </p:nvSpPr>
        <p:spPr>
          <a:xfrm>
            <a:off x="4220308" y="5189161"/>
            <a:ext cx="5134708" cy="11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Keseharian</a:t>
            </a:r>
            <a:r>
              <a:rPr lang="en-US" sz="1385" u="sng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kegiatan</a:t>
            </a:r>
            <a:r>
              <a:rPr lang="en-US" sz="1385" dirty="0"/>
              <a:t> </a:t>
            </a:r>
            <a:r>
              <a:rPr lang="en-US" sz="1385" dirty="0" err="1"/>
              <a:t>harian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Teknik</a:t>
            </a:r>
            <a:r>
              <a:rPr lang="en-US" sz="1385" dirty="0"/>
              <a:t> : Risk based thinking,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membuat</a:t>
            </a:r>
            <a:r>
              <a:rPr lang="en-US" sz="1385" dirty="0"/>
              <a:t> </a:t>
            </a:r>
            <a:r>
              <a:rPr lang="en-US" sz="1385" dirty="0" err="1"/>
              <a:t>keputusan</a:t>
            </a:r>
            <a:r>
              <a:rPr lang="en-US" sz="1385" dirty="0"/>
              <a:t>, </a:t>
            </a:r>
            <a:r>
              <a:rPr lang="en-US" sz="1385" dirty="0" err="1"/>
              <a:t>mengerjakan</a:t>
            </a:r>
            <a:r>
              <a:rPr lang="en-US" sz="1385" dirty="0"/>
              <a:t> </a:t>
            </a:r>
            <a:r>
              <a:rPr lang="en-US" sz="1385" dirty="0" err="1"/>
              <a:t>hal</a:t>
            </a:r>
            <a:r>
              <a:rPr lang="en-US" sz="1385" dirty="0"/>
              <a:t> </a:t>
            </a:r>
            <a:r>
              <a:rPr lang="en-US" sz="1385" dirty="0" err="1"/>
              <a:t>baru</a:t>
            </a:r>
            <a:r>
              <a:rPr lang="en-US" sz="1385" dirty="0"/>
              <a:t>, </a:t>
            </a:r>
            <a:r>
              <a:rPr lang="en-US" sz="1385" dirty="0" err="1"/>
              <a:t>merubah</a:t>
            </a:r>
            <a:r>
              <a:rPr lang="en-US" sz="1385" dirty="0"/>
              <a:t>, </a:t>
            </a:r>
            <a:r>
              <a:rPr lang="en-US" sz="1385" dirty="0" err="1"/>
              <a:t>kita</a:t>
            </a:r>
            <a:r>
              <a:rPr lang="en-US" sz="1385" dirty="0"/>
              <a:t> </a:t>
            </a:r>
            <a:r>
              <a:rPr lang="en-US" sz="1385" dirty="0" err="1"/>
              <a:t>harus</a:t>
            </a:r>
            <a:r>
              <a:rPr lang="en-US" sz="1385" dirty="0"/>
              <a:t> </a:t>
            </a:r>
            <a:r>
              <a:rPr lang="en-US" sz="1385" dirty="0" err="1"/>
              <a:t>selalu</a:t>
            </a:r>
            <a:r>
              <a:rPr lang="en-US" sz="1385" dirty="0"/>
              <a:t> </a:t>
            </a:r>
            <a:r>
              <a:rPr lang="en-US" sz="1385" dirty="0" err="1"/>
              <a:t>memikirkan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mungkin</a:t>
            </a:r>
            <a:r>
              <a:rPr lang="en-US" sz="1385" dirty="0"/>
              <a:t> </a:t>
            </a:r>
            <a:r>
              <a:rPr lang="en-US" sz="1385" dirty="0" err="1"/>
              <a:t>terjadi</a:t>
            </a:r>
            <a:r>
              <a:rPr lang="en-US" sz="1385" dirty="0"/>
              <a:t> (Management of Change)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149969" y="244279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149969" y="395875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149969" y="5115657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AC296-8B00-46BB-9CDE-8D3F006B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E17CC-C1FC-4764-9FC5-02B27EB3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58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5303" y="501649"/>
            <a:ext cx="5296023" cy="1143000"/>
          </a:xfrm>
        </p:spPr>
        <p:txBody>
          <a:bodyPr/>
          <a:lstStyle/>
          <a:p>
            <a:pPr eaLnBrk="1" hangingPunct="1"/>
            <a:r>
              <a:rPr lang="en-US" altLang="en-US" b="1" u="sng" dirty="0" err="1">
                <a:solidFill>
                  <a:srgbClr val="002060"/>
                </a:solidFill>
              </a:rPr>
              <a:t>Sasaran</a:t>
            </a:r>
            <a:r>
              <a:rPr lang="en-US" altLang="en-US" b="1" u="sng" dirty="0">
                <a:solidFill>
                  <a:srgbClr val="002060"/>
                </a:solidFill>
              </a:rPr>
              <a:t> </a:t>
            </a:r>
            <a:r>
              <a:rPr lang="en-US" altLang="en-US" b="1" u="sng" dirty="0" err="1">
                <a:solidFill>
                  <a:srgbClr val="002060"/>
                </a:solidFill>
              </a:rPr>
              <a:t>Pelatihan</a:t>
            </a:r>
            <a:endParaRPr lang="en-US" altLang="en-US" b="1" u="sng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75303" y="1947964"/>
            <a:ext cx="5057707" cy="44083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i="1" dirty="0"/>
              <a:t>reason behind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ISO 45001 : 2018 &amp; </a:t>
            </a:r>
          </a:p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penerapan</a:t>
            </a:r>
            <a:r>
              <a:rPr lang="en-US" altLang="en-US" sz="2000" dirty="0"/>
              <a:t> Sistem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K3 </a:t>
            </a:r>
            <a:r>
              <a:rPr lang="en-US" altLang="en-US" sz="2000" dirty="0" err="1"/>
              <a:t>berdasarkan</a:t>
            </a:r>
            <a:r>
              <a:rPr lang="en-US" altLang="en-US" sz="2000" dirty="0"/>
              <a:t> ISO 45001 : 2018 </a:t>
            </a:r>
          </a:p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mengevaluasi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kekurangan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K3 </a:t>
            </a:r>
            <a:r>
              <a:rPr lang="en-US" altLang="en-US" sz="2000" dirty="0" err="1"/>
              <a:t>perusahaan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dibandingkan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ISOPeserta</a:t>
            </a:r>
            <a:r>
              <a:rPr lang="en-US" altLang="en-US" sz="2000" dirty="0"/>
              <a:t>  45001 : 2018</a:t>
            </a:r>
          </a:p>
          <a:p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strategi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migrasi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OHSAS 18001:2007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ISO 45001:2018 </a:t>
            </a:r>
          </a:p>
          <a:p>
            <a:r>
              <a:rPr lang="en-US" altLang="en-US" sz="2000" dirty="0" err="1"/>
              <a:t>Meningkatkan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kepedulian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terhadap</a:t>
            </a:r>
            <a:r>
              <a:rPr lang="en-US" altLang="en-US" sz="2000" dirty="0"/>
              <a:t> K3 di </a:t>
            </a:r>
            <a:r>
              <a:rPr lang="en-US" altLang="en-US" sz="2000" dirty="0" err="1"/>
              <a:t>tempat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kerja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pendekatan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pencegahan</a:t>
            </a:r>
            <a:endParaRPr lang="en-US" alt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41882-81F4-425D-B591-BEEEF1B4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BB2C4-F56F-48A3-9293-D1C6488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2478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D4F9F9-885F-4E73-B939-E9E701C7FDB7}"/>
              </a:ext>
            </a:extLst>
          </p:cNvPr>
          <p:cNvSpPr/>
          <p:nvPr/>
        </p:nvSpPr>
        <p:spPr>
          <a:xfrm>
            <a:off x="3224785" y="0"/>
            <a:ext cx="94487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FEA82-774A-421F-804C-68ACFF42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8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1A7951-8607-4B52-B11A-B8F7CE706F79}"/>
              </a:ext>
            </a:extLst>
          </p:cNvPr>
          <p:cNvSpPr/>
          <p:nvPr/>
        </p:nvSpPr>
        <p:spPr>
          <a:xfrm>
            <a:off x="7783551" y="265398"/>
            <a:ext cx="903249" cy="1599686"/>
          </a:xfrm>
          <a:prstGeom prst="roundRect">
            <a:avLst>
              <a:gd name="adj" fmla="val 20371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118324" y="3506477"/>
            <a:ext cx="7568476" cy="2062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54" dirty="0" err="1"/>
              <a:t>Memahami</a:t>
            </a:r>
            <a:r>
              <a:rPr lang="en-US" sz="2954" dirty="0"/>
              <a:t> </a:t>
            </a:r>
            <a:r>
              <a:rPr lang="en-US" sz="2954" dirty="0" err="1"/>
              <a:t>konteks</a:t>
            </a:r>
            <a:r>
              <a:rPr lang="en-US" sz="2954" dirty="0"/>
              <a:t> </a:t>
            </a:r>
            <a:r>
              <a:rPr lang="en-US" sz="2954" dirty="0" err="1"/>
              <a:t>organisasi</a:t>
            </a:r>
            <a:r>
              <a:rPr lang="en-US" sz="2954" dirty="0"/>
              <a:t> </a:t>
            </a:r>
          </a:p>
          <a:p>
            <a:pPr lvl="1"/>
            <a:r>
              <a:rPr lang="en-US" sz="2585" dirty="0" err="1"/>
              <a:t>Mengidentifikasi</a:t>
            </a:r>
            <a:r>
              <a:rPr lang="en-US" sz="2585" dirty="0"/>
              <a:t> </a:t>
            </a:r>
            <a:r>
              <a:rPr lang="en-US" sz="2585" dirty="0" err="1"/>
              <a:t>Isu</a:t>
            </a:r>
            <a:r>
              <a:rPr lang="en-US" sz="2585" dirty="0"/>
              <a:t> K3 (Internal &amp; </a:t>
            </a:r>
            <a:r>
              <a:rPr lang="en-US" sz="2585" dirty="0" err="1"/>
              <a:t>Eksternal</a:t>
            </a:r>
            <a:r>
              <a:rPr lang="en-US" sz="2585" dirty="0"/>
              <a:t>)</a:t>
            </a:r>
          </a:p>
          <a:p>
            <a:pPr lvl="1"/>
            <a:r>
              <a:rPr lang="en-US" sz="2585" dirty="0" err="1"/>
              <a:t>Menetapkan</a:t>
            </a:r>
            <a:r>
              <a:rPr lang="en-US" sz="2585" dirty="0"/>
              <a:t> </a:t>
            </a:r>
            <a:r>
              <a:rPr lang="en-US" sz="2585" dirty="0" err="1"/>
              <a:t>Pihak</a:t>
            </a:r>
            <a:r>
              <a:rPr lang="en-US" sz="2585" dirty="0"/>
              <a:t> yang </a:t>
            </a:r>
            <a:r>
              <a:rPr lang="en-US" sz="2585" dirty="0" err="1"/>
              <a:t>berkepentingan</a:t>
            </a:r>
            <a:r>
              <a:rPr lang="en-US" sz="2585" dirty="0"/>
              <a:t> </a:t>
            </a:r>
            <a:r>
              <a:rPr lang="en-US" sz="2585" dirty="0" err="1"/>
              <a:t>serta</a:t>
            </a:r>
            <a:r>
              <a:rPr lang="en-US" sz="2585" dirty="0"/>
              <a:t> </a:t>
            </a:r>
            <a:r>
              <a:rPr lang="en-US" sz="2585" dirty="0" err="1"/>
              <a:t>kebutuhan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harapannya</a:t>
            </a:r>
            <a:endParaRPr lang="en-US" sz="258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5037" y="5335705"/>
            <a:ext cx="1111248" cy="111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019406" y="6345090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</a:rPr>
              <a:t>30</a:t>
            </a:r>
            <a:r>
              <a:rPr lang="id-ID" sz="1846" b="1" u="sng" dirty="0">
                <a:solidFill>
                  <a:srgbClr val="0070C0"/>
                </a:solidFill>
              </a:rPr>
              <a:t> Menit</a:t>
            </a:r>
            <a:endParaRPr lang="en-US" sz="1846" b="1" u="sng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EB6CE-9D5A-422D-9D5D-94471739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9" y="7879"/>
            <a:ext cx="7326351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B3C33-3EF0-4D9D-8B5D-0BC91C94D212}"/>
              </a:ext>
            </a:extLst>
          </p:cNvPr>
          <p:cNvSpPr txBox="1"/>
          <p:nvPr/>
        </p:nvSpPr>
        <p:spPr>
          <a:xfrm>
            <a:off x="8022513" y="511243"/>
            <a:ext cx="580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4F00C-474D-46FF-873E-4B392BD3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7565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4648" y="1421962"/>
            <a:ext cx="1433335" cy="787670"/>
            <a:chOff x="5313040" y="2579486"/>
            <a:chExt cx="606242" cy="440313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40313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Tanggung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jawab</a:t>
              </a:r>
              <a:r>
                <a:rPr lang="en-US" sz="1363" dirty="0">
                  <a:solidFill>
                    <a:prstClr val="white"/>
                  </a:solidFill>
                </a:rPr>
                <a:t> &amp; </a:t>
              </a:r>
              <a:r>
                <a:rPr lang="en-US" sz="1363" dirty="0" err="1">
                  <a:solidFill>
                    <a:prstClr val="white"/>
                  </a:solidFill>
                </a:rPr>
                <a:t>Akuntabilitas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02203" y="1277636"/>
            <a:ext cx="6984597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charset="0"/>
              </a:rPr>
              <a:t>Mengambil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tanggungjawab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akuntabilitas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atas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pencegahan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kecelakaan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dan PAK,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seperti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memberikan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tempat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kerja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yang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aman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dan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sehat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charset="0"/>
              </a:rPr>
              <a:t>Menjamin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sumber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daya</a:t>
            </a:r>
            <a:r>
              <a:rPr lang="en-US" sz="1400" dirty="0">
                <a:latin typeface="Arial" charset="0"/>
              </a:rPr>
              <a:t> yang </a:t>
            </a:r>
            <a:r>
              <a:rPr lang="en-US" sz="1400" dirty="0" err="1">
                <a:latin typeface="Arial" charset="0"/>
              </a:rPr>
              <a:t>dibutuhan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untuk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K3 </a:t>
            </a:r>
            <a:r>
              <a:rPr lang="en-US" sz="1400" dirty="0" err="1">
                <a:latin typeface="Arial" charset="0"/>
              </a:rPr>
              <a:t>tersedia</a:t>
            </a:r>
            <a:endParaRPr lang="en-US" sz="1400" dirty="0"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Melindungi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pekerja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dari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tindakan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balas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dendam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saat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melaporkan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insiden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bahaya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risiko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peluang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Menetapkan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proses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konsultasi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partisipasi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pekerja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Mendukung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pembentukan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fungsi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komite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K3 (di Indonesia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disebut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P2K3)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9313" y="3000057"/>
            <a:ext cx="1433335" cy="603600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Arahan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strategis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52648" y="2662976"/>
            <a:ext cx="623307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rial" charset="0"/>
            </a:endParaRP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Memastikan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kebijakan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sasaran</a:t>
            </a:r>
            <a:r>
              <a:rPr lang="en-US" sz="1400" dirty="0">
                <a:latin typeface="Arial" charset="0"/>
              </a:rPr>
              <a:t> K3 </a:t>
            </a:r>
            <a:r>
              <a:rPr lang="en-US" sz="1400" dirty="0" err="1">
                <a:latin typeface="Arial" charset="0"/>
              </a:rPr>
              <a:t>telah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ditetapkan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sejalan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dengan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arahan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strategi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perusahaan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konteks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organisasi</a:t>
            </a:r>
            <a:endParaRPr lang="en-US" sz="1400" dirty="0">
              <a:latin typeface="Arial" charset="0"/>
            </a:endParaRP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engkomunikasikan pentingnya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K3 y</a:t>
            </a:r>
            <a:r>
              <a:rPr lang="id-ID" sz="1400" dirty="0">
                <a:latin typeface="Arial" charset="0"/>
              </a:rPr>
              <a:t>ang efektif dan sesuai dengan persyaratan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K3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Mengembangkan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memimpin</a:t>
            </a:r>
            <a:r>
              <a:rPr lang="en-US" sz="1400" dirty="0">
                <a:latin typeface="Arial" charset="0"/>
              </a:rPr>
              <a:t>, dan </a:t>
            </a:r>
            <a:r>
              <a:rPr lang="en-US" sz="1400" dirty="0" err="1">
                <a:latin typeface="Arial" charset="0"/>
              </a:rPr>
              <a:t>mempromosikan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budaya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organisasi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dirty="0">
                <a:latin typeface="Arial" charset="0"/>
              </a:rPr>
              <a:t>yang </a:t>
            </a:r>
            <a:r>
              <a:rPr lang="en-US" sz="1400" dirty="0" err="1">
                <a:latin typeface="Arial" charset="0"/>
              </a:rPr>
              <a:t>mendukung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hasil</a:t>
            </a:r>
            <a:r>
              <a:rPr lang="en-US" sz="1400" dirty="0">
                <a:latin typeface="Arial" charset="0"/>
              </a:rPr>
              <a:t> yang </a:t>
            </a:r>
            <a:r>
              <a:rPr lang="en-US" sz="1400" dirty="0" err="1">
                <a:latin typeface="Arial" charset="0"/>
              </a:rPr>
              <a:t>diharapkan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dari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K3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Promosi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Peningkatan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Berkelanjutan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i="1" dirty="0">
                <a:latin typeface="Arial" charset="0"/>
              </a:rPr>
              <a:t>(continual improvement</a:t>
            </a:r>
            <a:r>
              <a:rPr lang="en-US" sz="1400" dirty="0">
                <a:latin typeface="Arial" charset="0"/>
              </a:rPr>
              <a:t>)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Menjamin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integrasi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persyaratan</a:t>
            </a:r>
            <a:r>
              <a:rPr lang="en-US" sz="1400" dirty="0">
                <a:latin typeface="Arial" charset="0"/>
              </a:rPr>
              <a:t> SMK3 </a:t>
            </a:r>
            <a:r>
              <a:rPr lang="en-US" sz="1400" dirty="0" err="1">
                <a:latin typeface="Arial" charset="0"/>
              </a:rPr>
              <a:t>kedalam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bisnis</a:t>
            </a:r>
            <a:r>
              <a:rPr lang="en-US" sz="1400" dirty="0">
                <a:latin typeface="Arial" charset="0"/>
              </a:rPr>
              <a:t> proses </a:t>
            </a:r>
            <a:r>
              <a:rPr lang="en-US" sz="1400" dirty="0" err="1">
                <a:latin typeface="Arial" charset="0"/>
              </a:rPr>
              <a:t>organisasi</a:t>
            </a:r>
            <a:endParaRPr lang="en-US" sz="1400" dirty="0"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02203" y="4830074"/>
            <a:ext cx="65257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engarahkan</a:t>
            </a:r>
            <a:r>
              <a:rPr lang="en-US" sz="1400" dirty="0">
                <a:latin typeface="Arial" charset="0"/>
              </a:rPr>
              <a:t> </a:t>
            </a:r>
            <a:r>
              <a:rPr lang="id-ID" sz="1400" dirty="0">
                <a:latin typeface="Arial" charset="0"/>
              </a:rPr>
              <a:t>dan mendukung orang-orang untuk berkontribusi pada keefektifan sistem manajemen </a:t>
            </a:r>
            <a:r>
              <a:rPr lang="en-US" sz="1400" dirty="0">
                <a:latin typeface="Arial" charset="0"/>
              </a:rPr>
              <a:t>K3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endukung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peran</a:t>
            </a:r>
            <a:r>
              <a:rPr lang="id-ID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lainnya</a:t>
            </a:r>
            <a:r>
              <a:rPr lang="en-US" sz="1400" dirty="0">
                <a:latin typeface="Arial" charset="0"/>
              </a:rPr>
              <a:t> </a:t>
            </a:r>
            <a:r>
              <a:rPr lang="id-ID" sz="1400" dirty="0">
                <a:latin typeface="Arial" charset="0"/>
              </a:rPr>
              <a:t>untuk menunjukkan kepemimpinan</a:t>
            </a:r>
            <a:r>
              <a:rPr lang="en-US" sz="1400" dirty="0" err="1">
                <a:latin typeface="Arial" charset="0"/>
              </a:rPr>
              <a:t>nya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terhadap</a:t>
            </a:r>
            <a:r>
              <a:rPr lang="en-US" sz="1400" dirty="0">
                <a:latin typeface="Arial" charset="0"/>
              </a:rPr>
              <a:t> area yang </a:t>
            </a:r>
            <a:r>
              <a:rPr lang="en-US" sz="1400" dirty="0" err="1">
                <a:latin typeface="Arial" charset="0"/>
              </a:rPr>
              <a:t>menjadi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tanggung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jawabnya</a:t>
            </a:r>
            <a:endParaRPr lang="en-US" sz="1400" dirty="0">
              <a:latin typeface="Arial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95092" y="4934863"/>
            <a:ext cx="1433335" cy="603600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Pemberdayaan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19313" y="5906475"/>
            <a:ext cx="1433335" cy="603600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Evaluasi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Hasil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02203" y="6040301"/>
            <a:ext cx="623307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4625" indent="-174625">
              <a:buFont typeface="Arial" panose="020B0604020202020204" pitchFamily="34" charset="0"/>
              <a:buChar char="•"/>
              <a:defRPr sz="1400">
                <a:solidFill>
                  <a:srgbClr val="F79646">
                    <a:lumMod val="50000"/>
                  </a:srgbClr>
                </a:solidFill>
                <a:latin typeface="Arial" charset="0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Memastikan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bahwa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pencapaian</a:t>
            </a:r>
            <a:r>
              <a:rPr lang="en-US" dirty="0">
                <a:solidFill>
                  <a:schemeClr val="tx1"/>
                </a:solidFill>
              </a:rPr>
              <a:t> SMK3 </a:t>
            </a:r>
            <a:r>
              <a:rPr lang="en-US" dirty="0" err="1">
                <a:solidFill>
                  <a:schemeClr val="tx1"/>
                </a:solidFill>
              </a:rPr>
              <a:t>mencapai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diinginkan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5092" y="123978"/>
            <a:ext cx="6231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5.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Kepemimpinan</a:t>
            </a:r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dan</a:t>
            </a:r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partisipasi</a:t>
            </a:r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pekerja</a:t>
            </a:r>
            <a:endParaRPr lang="en-US" sz="28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652" y="705467"/>
            <a:ext cx="7920274" cy="369332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0000"/>
                </a:solidFill>
                <a:latin typeface="Calibri"/>
              </a:rPr>
              <a:t>Manajemen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puncak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harus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memperagakan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KEPEMIMPINAN DAN KOMITMEN (5.1)</a:t>
            </a:r>
            <a:endParaRPr lang="en-US" sz="18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3CDC08-07DA-49EB-AC55-E4D4FA01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35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775" y="2144689"/>
            <a:ext cx="8329076" cy="37856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Komitmen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untuk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menyediakan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lingkungan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kerja</a:t>
            </a:r>
            <a:r>
              <a:rPr lang="en-US" sz="2400" dirty="0">
                <a:latin typeface="Calibri"/>
              </a:rPr>
              <a:t> yang </a:t>
            </a:r>
            <a:r>
              <a:rPr lang="en-US" sz="2400" dirty="0" err="1">
                <a:latin typeface="Calibri"/>
              </a:rPr>
              <a:t>aman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sehat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untuk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mencegah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kecelakaan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PAK, </a:t>
            </a:r>
            <a:r>
              <a:rPr lang="en-US" sz="2400" dirty="0" err="1">
                <a:latin typeface="Calibri"/>
              </a:rPr>
              <a:t>sesuai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dengan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tujuan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ukuran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konteks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organisasi</a:t>
            </a:r>
            <a:endParaRPr lang="en-US" sz="2400" dirty="0"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Menyediakan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kerangka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kerja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untuk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menetapkan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sasaran</a:t>
            </a:r>
            <a:r>
              <a:rPr lang="en-US" sz="2400" dirty="0">
                <a:latin typeface="Calibri"/>
              </a:rPr>
              <a:t> K3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Komitmen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pemenuhan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persyaratan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hukum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persyaratan</a:t>
            </a:r>
            <a:r>
              <a:rPr lang="en-US" sz="2400" dirty="0">
                <a:latin typeface="Calibri"/>
              </a:rPr>
              <a:t> lain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Komitmen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untuk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menghilangkan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bahaya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mengurangi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risiko</a:t>
            </a:r>
            <a:r>
              <a:rPr lang="en-US" sz="2400" dirty="0">
                <a:latin typeface="Calibri"/>
              </a:rPr>
              <a:t> K3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Komitmen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perbaikan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berkelanjutan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dari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sistem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manajemen</a:t>
            </a:r>
            <a:r>
              <a:rPr lang="en-US" sz="2400" dirty="0">
                <a:latin typeface="Calibri"/>
              </a:rPr>
              <a:t> K3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dirty="0" err="1">
                <a:latin typeface="Calibri"/>
              </a:rPr>
              <a:t>Komitmen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untuk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konsultasi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partisipasi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pekerja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dimana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mereka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bekerja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perwakilan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pekerja</a:t>
            </a:r>
            <a:endParaRPr lang="en-US" sz="2400" dirty="0"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DF4D2-8733-41E5-AFFA-BE38A366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6" y="696854"/>
            <a:ext cx="8329076" cy="1392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EF84D27D-3EC1-4CA6-A7B4-5C887789B7DD}"/>
              </a:ext>
            </a:extLst>
          </p:cNvPr>
          <p:cNvSpPr/>
          <p:nvPr/>
        </p:nvSpPr>
        <p:spPr>
          <a:xfrm>
            <a:off x="3404200" y="-71247"/>
            <a:ext cx="2308303" cy="1100505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KEBIJAKAN</a:t>
            </a:r>
            <a:endParaRPr lang="en-US" sz="2400" b="1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A2490EF-EF18-4D17-A62F-6C38DA15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9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A8E78-1734-4571-896F-DA6CF45C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32618"/>
          <a:stretch/>
        </p:blipFill>
        <p:spPr>
          <a:xfrm>
            <a:off x="-1" y="0"/>
            <a:ext cx="9144001" cy="310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3292814"/>
            <a:ext cx="9144001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57188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puncak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harus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memastikan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PERAN, TANGGUNGJAWAB DAN KEWENANGAN (5.3)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109581"/>
            <a:ext cx="9144000" cy="25545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57188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57188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relevan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K3 dan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telah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.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puncak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menunjuk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tanggungjawab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:</a:t>
            </a:r>
          </a:p>
          <a:p>
            <a:pPr marL="714375" indent="-35718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Memastikan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bahwa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Sistem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memenuhi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Standar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ISO 45001:2018 dan </a:t>
            </a:r>
          </a:p>
          <a:p>
            <a:pPr marL="714375" indent="-35718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Melaporkan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K3 dan Sistem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kepada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Puncak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D7C13-B354-4FB3-B30C-19390232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0947" y="333974"/>
            <a:ext cx="6954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Peran</a:t>
            </a:r>
            <a:r>
              <a:rPr lang="en-US" sz="3200" dirty="0">
                <a:solidFill>
                  <a:srgbClr val="002060"/>
                </a:solidFill>
                <a:latin typeface="Impact" panose="020B0806030902050204" pitchFamily="3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Tanggungjawab</a:t>
            </a:r>
            <a:r>
              <a:rPr lang="en-US" sz="32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dan</a:t>
            </a:r>
            <a:r>
              <a:rPr lang="en-US" sz="32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Kewenangan</a:t>
            </a:r>
            <a:endParaRPr lang="en-US" sz="32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BD1D0-3002-43FC-9F78-92536459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9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518" y="2283603"/>
            <a:ext cx="4155141" cy="4278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mencari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pandangan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sebelum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SEBUAH KEPUTUSAN (3.5).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Kebutuhan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pihak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berkepentingan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(4.2)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(5.2)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tanggungjawab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(5.3)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Pemenuhan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(6.1.3)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terhadap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oursourcing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kontraktor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Pemantauan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pengukuran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analisis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(9.1.1)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Calibri"/>
              </a:rPr>
              <a:t>Audit internal (9.2)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Perbaikan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berkelanjutan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2683" y="2283603"/>
            <a:ext cx="4289611" cy="427809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keterlibatan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KEPUTUSAN (3.4).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menilai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(6.1.2)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Menentukan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mengurangi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(6.1.4)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Kompetensi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Komunikasi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(8.1, 8.1.3, 8.2)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Investigasi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insiden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ketidaksesuaian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korektif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518" y="754058"/>
            <a:ext cx="8565776" cy="14003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memelihara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KONSULTASI DAN PARTISIPASI PEKERJA (5.4).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waktu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pelatihan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sumberdaya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Menyediakan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tepat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hambatan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kendala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A1788-B6B2-40A8-B730-9732D930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341" y="123978"/>
            <a:ext cx="3692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Konsultasi</a:t>
            </a:r>
            <a:r>
              <a:rPr lang="en-US" sz="2800" dirty="0">
                <a:solidFill>
                  <a:srgbClr val="C00000"/>
                </a:solidFill>
                <a:latin typeface="Impact" panose="020B0806030902050204" pitchFamily="34" charset="0"/>
              </a:rPr>
              <a:t> &amp; </a:t>
            </a:r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Partisipasi</a:t>
            </a:r>
            <a:endParaRPr 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E9600E-31E8-4282-895C-91E3DCC3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55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FFAC94-CF16-42E8-85B9-E8F9683B3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"/>
          <a:stretch/>
        </p:blipFill>
        <p:spPr>
          <a:xfrm>
            <a:off x="11149" y="1161736"/>
            <a:ext cx="9144001" cy="56282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1035" y="164743"/>
            <a:ext cx="5633782" cy="823894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dirty="0">
                <a:ln/>
                <a:solidFill>
                  <a:srgbClr val="002060"/>
                </a:solidFill>
                <a:cs typeface="Impact"/>
              </a:rPr>
              <a:t>6. PERENCANAAN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5073" y="1312868"/>
            <a:ext cx="5731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>
              <a:buFont typeface="+mj-lt"/>
              <a:buAutoNum type="arabicPeriod"/>
            </a:pPr>
            <a:r>
              <a:rPr lang="en-US" sz="1600" b="1" dirty="0" err="1"/>
              <a:t>Perencanaan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menangani</a:t>
            </a:r>
            <a:r>
              <a:rPr lang="en-US" sz="1600" b="1" dirty="0"/>
              <a:t> RISIKO &amp;PELUANG</a:t>
            </a:r>
          </a:p>
          <a:p>
            <a:pPr marL="260845" lvl="1"/>
            <a:r>
              <a:rPr lang="en-US" sz="1600" dirty="0"/>
              <a:t>Goal :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K3 </a:t>
            </a:r>
            <a:r>
              <a:rPr lang="en-US" sz="1600" dirty="0" err="1"/>
              <a:t>berbasis</a:t>
            </a:r>
            <a:r>
              <a:rPr lang="en-US" sz="1600" dirty="0"/>
              <a:t> PENCEGAHAN dan </a:t>
            </a:r>
            <a:r>
              <a:rPr lang="en-US" sz="1600" dirty="0" err="1"/>
              <a:t>meningkatkan</a:t>
            </a:r>
            <a:r>
              <a:rPr lang="en-US" sz="1600" dirty="0"/>
              <a:t> KINERJA K3</a:t>
            </a:r>
          </a:p>
          <a:p>
            <a:pPr marL="260845" lvl="1"/>
            <a:endParaRPr lang="en-US" sz="1600" dirty="0"/>
          </a:p>
          <a:p>
            <a:pPr marL="316531" indent="-316531">
              <a:buFont typeface="+mj-lt"/>
              <a:buAutoNum type="arabicPeriod"/>
            </a:pPr>
            <a:r>
              <a:rPr lang="en-US" sz="1600" b="1" dirty="0" err="1"/>
              <a:t>Perencanaan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menjadi</a:t>
            </a:r>
            <a:r>
              <a:rPr lang="en-US" sz="1600" b="1" dirty="0"/>
              <a:t> </a:t>
            </a:r>
            <a:r>
              <a:rPr lang="en-US" sz="1600" b="1" dirty="0" err="1"/>
              <a:t>lebih</a:t>
            </a:r>
            <a:r>
              <a:rPr lang="en-US" sz="1600" b="1" dirty="0"/>
              <a:t> </a:t>
            </a:r>
            <a:r>
              <a:rPr lang="en-US" sz="1600" b="1" dirty="0" err="1"/>
              <a:t>baik</a:t>
            </a:r>
            <a:endParaRPr lang="en-US" sz="1600" b="1" dirty="0"/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Mengidentifikasi</a:t>
            </a:r>
            <a:r>
              <a:rPr lang="en-US" sz="1600" dirty="0"/>
              <a:t> RISIKO &amp; PELUANG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Mengidentifikasi</a:t>
            </a:r>
            <a:r>
              <a:rPr lang="en-US" sz="1600" dirty="0"/>
              <a:t> BAHAYA 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Menilai</a:t>
            </a:r>
            <a:r>
              <a:rPr lang="en-US" sz="1600" dirty="0"/>
              <a:t> RISIKO &amp; PELUANG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Menetapkan</a:t>
            </a:r>
            <a:r>
              <a:rPr lang="en-US" sz="1600" dirty="0"/>
              <a:t> PERSYARATAN HUKUM &amp; PERSYARATAN LAIN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Membuat</a:t>
            </a:r>
            <a:r>
              <a:rPr lang="en-US" sz="1600" dirty="0"/>
              <a:t> PROGRAM PENGENDALIAN BAHAYA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Menetapkan</a:t>
            </a:r>
            <a:r>
              <a:rPr lang="en-US" sz="1600" dirty="0"/>
              <a:t> SASARAN K3 pada </a:t>
            </a:r>
            <a:r>
              <a:rPr lang="en-US" sz="1600" dirty="0" err="1"/>
              <a:t>fungsi</a:t>
            </a:r>
            <a:r>
              <a:rPr lang="en-US" sz="1600" dirty="0"/>
              <a:t> dan </a:t>
            </a:r>
            <a:r>
              <a:rPr lang="en-US" sz="1600" dirty="0" err="1"/>
              <a:t>tingkatan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(</a:t>
            </a:r>
            <a:r>
              <a:rPr lang="en-US" sz="1600" dirty="0" err="1"/>
              <a:t>Fokus</a:t>
            </a:r>
            <a:r>
              <a:rPr lang="en-US" sz="1600" dirty="0"/>
              <a:t> pada IMPROVEMENT)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Membuat</a:t>
            </a:r>
            <a:r>
              <a:rPr lang="en-US" sz="1600" dirty="0"/>
              <a:t> PROGRAM KERJA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K3</a:t>
            </a:r>
          </a:p>
          <a:p>
            <a:pPr marL="263776"/>
            <a:endParaRPr lang="en-US" sz="1600" dirty="0"/>
          </a:p>
          <a:p>
            <a:pPr marL="263776" indent="-263776">
              <a:buFont typeface="+mj-lt"/>
              <a:buAutoNum type="arabicPeriod" startAt="3"/>
            </a:pPr>
            <a:r>
              <a:rPr lang="en-US" sz="1600" b="1" dirty="0" err="1"/>
              <a:t>Rencana</a:t>
            </a:r>
            <a:r>
              <a:rPr lang="en-US" sz="1600" b="1" dirty="0"/>
              <a:t> </a:t>
            </a:r>
            <a:r>
              <a:rPr lang="en-US" sz="1600" b="1" dirty="0" err="1"/>
              <a:t>tindakan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mengatasi</a:t>
            </a:r>
            <a:r>
              <a:rPr lang="en-US" sz="1600" b="1" dirty="0"/>
              <a:t> :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endParaRPr lang="en-US" sz="1600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Bahaya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Pemenuhan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</a:t>
            </a:r>
            <a:r>
              <a:rPr lang="en-US" sz="1600" dirty="0" err="1"/>
              <a:t>Hukum</a:t>
            </a:r>
            <a:r>
              <a:rPr lang="en-US" sz="1600" dirty="0"/>
              <a:t> dan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9197A-4B00-496B-874E-EBB97DBD412A}"/>
              </a:ext>
            </a:extLst>
          </p:cNvPr>
          <p:cNvSpPr/>
          <p:nvPr/>
        </p:nvSpPr>
        <p:spPr>
          <a:xfrm>
            <a:off x="0" y="1127893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A3170-835E-4096-8222-42886221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290C4-EB65-403E-BE03-CC23389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3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C34104-CD71-4571-B7B2-EC3FC06ED01B}"/>
              </a:ext>
            </a:extLst>
          </p:cNvPr>
          <p:cNvSpPr/>
          <p:nvPr/>
        </p:nvSpPr>
        <p:spPr>
          <a:xfrm>
            <a:off x="0" y="0"/>
            <a:ext cx="9144000" cy="192079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26" y="481714"/>
            <a:ext cx="7596554" cy="973917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 err="1">
                <a:solidFill>
                  <a:schemeClr val="bg1"/>
                </a:solidFill>
              </a:rPr>
              <a:t>Konsep</a:t>
            </a:r>
            <a:r>
              <a:rPr lang="en-US" sz="3200" u="sng" dirty="0">
                <a:solidFill>
                  <a:schemeClr val="bg1"/>
                </a:solidFill>
              </a:rPr>
              <a:t> SISTEM PENCEGAHAN:  </a:t>
            </a:r>
            <a:br>
              <a:rPr lang="en-US" sz="3200" u="sng" dirty="0">
                <a:solidFill>
                  <a:schemeClr val="bg1"/>
                </a:solidFill>
              </a:rPr>
            </a:br>
            <a:r>
              <a:rPr lang="en-US" sz="3200" u="sng" dirty="0" err="1">
                <a:solidFill>
                  <a:schemeClr val="bg1"/>
                </a:solidFill>
              </a:rPr>
              <a:t>dari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tindakan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setelah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kejadian</a:t>
            </a:r>
            <a:r>
              <a:rPr lang="en-US" sz="3200" u="sng" dirty="0">
                <a:solidFill>
                  <a:schemeClr val="bg1"/>
                </a:solidFill>
              </a:rPr>
              <a:t>, </a:t>
            </a:r>
            <a:r>
              <a:rPr lang="en-US" sz="3200" u="sng" dirty="0" err="1">
                <a:solidFill>
                  <a:schemeClr val="bg1"/>
                </a:solidFill>
              </a:rPr>
              <a:t>menjadi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tindakan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sebelum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kejadian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548804" y="4245291"/>
            <a:ext cx="5182051" cy="60870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3926541" y="4621337"/>
            <a:ext cx="1317812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34" dirty="0" err="1">
                <a:latin typeface="Berlin Sans FB" pitchFamily="34" charset="0"/>
              </a:rPr>
              <a:t>Kecelakaan</a:t>
            </a:r>
            <a:r>
              <a:rPr lang="en-US" sz="1534" dirty="0">
                <a:latin typeface="Berlin Sans FB" pitchFamily="34" charset="0"/>
              </a:rPr>
              <a:t> / </a:t>
            </a:r>
            <a:r>
              <a:rPr lang="en-US" sz="1534" dirty="0" err="1">
                <a:latin typeface="Berlin Sans FB" pitchFamily="34" charset="0"/>
              </a:rPr>
              <a:t>Pencemaran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6783603" y="4123557"/>
            <a:ext cx="1034788" cy="32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34" dirty="0">
                <a:latin typeface="Berlin Sans FB" pitchFamily="34" charset="0"/>
              </a:rPr>
              <a:t>Waktu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592294" y="3543065"/>
            <a:ext cx="2008705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534" dirty="0">
                <a:latin typeface="Berlin Sans FB" pitchFamily="34" charset="0"/>
              </a:rPr>
              <a:t>Tindakan Perbaikan</a:t>
            </a:r>
          </a:p>
          <a:p>
            <a:pPr algn="ctr"/>
            <a:r>
              <a:rPr lang="id-ID" sz="1534" dirty="0">
                <a:latin typeface="Berlin Sans FB" pitchFamily="34" charset="0"/>
              </a:rPr>
              <a:t>(Corrective Action)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461851" y="3509435"/>
            <a:ext cx="2191314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534" dirty="0">
                <a:latin typeface="Berlin Sans FB" pitchFamily="34" charset="0"/>
              </a:rPr>
              <a:t>Tindakan Pencegahan</a:t>
            </a:r>
          </a:p>
          <a:p>
            <a:pPr algn="ctr"/>
            <a:r>
              <a:rPr lang="id-ID" sz="1534" dirty="0">
                <a:latin typeface="Berlin Sans FB" pitchFamily="34" charset="0"/>
              </a:rPr>
              <a:t>(Preventive Action)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454912" y="2971083"/>
            <a:ext cx="2142618" cy="113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tindakan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penyebab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kecelakaan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pencemaran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kasus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sama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51693" y="3295721"/>
            <a:ext cx="2142622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M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bahaya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aspek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kecelakaan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pencemaran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terjadi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643685" y="5869167"/>
            <a:ext cx="1704355" cy="50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8800" indent="-148800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48800" indent="-148800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(Investigation)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509189" y="4256112"/>
            <a:ext cx="13527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654311" y="4621337"/>
            <a:ext cx="2008705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34" dirty="0">
                <a:latin typeface="Berlin Sans FB" pitchFamily="34" charset="0"/>
              </a:rPr>
              <a:t>“Potensi” </a:t>
            </a:r>
            <a:r>
              <a:rPr lang="en-US" sz="1534" dirty="0" err="1">
                <a:latin typeface="Berlin Sans FB" pitchFamily="34" charset="0"/>
              </a:rPr>
              <a:t>Bahaya</a:t>
            </a:r>
            <a:r>
              <a:rPr lang="en-US" sz="1534" dirty="0">
                <a:latin typeface="Berlin Sans FB" pitchFamily="34" charset="0"/>
              </a:rPr>
              <a:t> / </a:t>
            </a:r>
            <a:r>
              <a:rPr lang="en-US" sz="1534" dirty="0" err="1">
                <a:latin typeface="Berlin Sans FB" pitchFamily="34" charset="0"/>
              </a:rPr>
              <a:t>Aspek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40106" y="5321339"/>
            <a:ext cx="365219" cy="547828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534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44454" y="5869167"/>
            <a:ext cx="2313054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8800" indent="-148800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 RISIKO,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48800" indent="-148800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HIRADC, IAD, FMEA, HAZOP, </a:t>
            </a:r>
            <a:r>
              <a:rPr lang="en-US" sz="1292" dirty="0" err="1">
                <a:solidFill>
                  <a:srgbClr val="000000"/>
                </a:solidFill>
                <a:latin typeface="Tahoma" pitchFamily="34" charset="0"/>
              </a:rPr>
              <a:t>dll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348815" y="5216292"/>
            <a:ext cx="365219" cy="547828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534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319140" y="4439397"/>
            <a:ext cx="365219" cy="1353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288617" y="4498915"/>
            <a:ext cx="365219" cy="1353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/>
          <p:cNvSpPr/>
          <p:nvPr/>
        </p:nvSpPr>
        <p:spPr>
          <a:xfrm rot="5400000">
            <a:off x="4360985" y="2097255"/>
            <a:ext cx="389566" cy="2564648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4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18593" y="2372516"/>
            <a:ext cx="2781724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15" b="1" dirty="0" err="1">
                <a:solidFill>
                  <a:srgbClr val="FF0000"/>
                </a:solidFill>
              </a:rPr>
              <a:t>Beralih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dari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Perbaikan</a:t>
            </a:r>
            <a:endParaRPr lang="en-US" sz="2215" b="1" dirty="0">
              <a:solidFill>
                <a:srgbClr val="FF0000"/>
              </a:solidFill>
            </a:endParaRPr>
          </a:p>
          <a:p>
            <a:pPr algn="ctr"/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ke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Pencegahan</a:t>
            </a:r>
            <a:r>
              <a:rPr lang="en-US" sz="2215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87CF817-E37B-44CF-BD5A-894FB6DD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220DE87-E7BF-48F3-AC6D-250AD344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10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3553" y="4466181"/>
            <a:ext cx="5317383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memberikan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jaminan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bahwa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sistem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K3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dapat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hasil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;</a:t>
            </a:r>
            <a:endParaRPr lang="en-US" sz="2585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pengaruh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endParaRPr lang="en-US" sz="1662" dirty="0">
              <a:latin typeface="Arial Narrow" pitchFamily="34" charset="0"/>
              <a:ea typeface="Calibri" pitchFamily="34" charset="0"/>
              <a:cs typeface="ArialMT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peningkatan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/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perbaikan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berkelanjutan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5692522"/>
            <a:ext cx="5590334" cy="99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Organisasi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harus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memelihara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informasi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terdokumentasi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dari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:</a:t>
            </a:r>
            <a:endParaRPr lang="en-US" sz="1662" i="1" dirty="0">
              <a:latin typeface="Arial Narrow" pitchFamily="34" charset="0"/>
              <a:cs typeface="Arial" pitchFamily="34" charset="0"/>
            </a:endParaRPr>
          </a:p>
          <a:p>
            <a:pPr marL="320928" indent="-320928" algn="just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peluang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perlu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ditangani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endParaRPr lang="en-US" sz="1662" i="1" dirty="0">
              <a:latin typeface="Arial Narrow" pitchFamily="34" charset="0"/>
              <a:cs typeface="Arial" pitchFamily="34" charset="0"/>
            </a:endParaRPr>
          </a:p>
          <a:p>
            <a:pPr marL="320928" indent="-320928" algn="just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proses-proses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dibutuhkan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dalam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mengendalikan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untuk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memiliki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keyakinan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mencapai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sesuai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direncanakan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.</a:t>
            </a:r>
            <a:endParaRPr lang="en-US" sz="3323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5355" y="238604"/>
            <a:ext cx="5952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RISIKO &amp; PELUANG</a:t>
            </a:r>
          </a:p>
        </p:txBody>
      </p:sp>
      <p:sp>
        <p:nvSpPr>
          <p:cNvPr id="5" name="Curved Down Arrow 4"/>
          <p:cNvSpPr/>
          <p:nvPr/>
        </p:nvSpPr>
        <p:spPr>
          <a:xfrm>
            <a:off x="1950991" y="1219619"/>
            <a:ext cx="1356985" cy="479494"/>
          </a:xfrm>
          <a:prstGeom prst="curvedDownArrow">
            <a:avLst>
              <a:gd name="adj1" fmla="val 25000"/>
              <a:gd name="adj2" fmla="val 50000"/>
              <a:gd name="adj3" fmla="val 19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355" y="1575037"/>
            <a:ext cx="1852246" cy="2450950"/>
            <a:chOff x="482317" y="1468548"/>
            <a:chExt cx="1852246" cy="245095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8" name="Rectangle 77"/>
            <p:cNvSpPr/>
            <p:nvPr/>
          </p:nvSpPr>
          <p:spPr>
            <a:xfrm>
              <a:off x="482317" y="1468548"/>
              <a:ext cx="1852246" cy="245095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8117" y="1543238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Isu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internal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eksternal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(4.1)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52658" y="2169294"/>
              <a:ext cx="1688123" cy="9162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Kebutuhan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Harapan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pihak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yang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berkepentingan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(4.2)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4378" y="3162346"/>
              <a:ext cx="1688123" cy="6239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Lingkup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sistem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manajemen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K3 (4.3)</a:t>
              </a:r>
            </a:p>
          </p:txBody>
        </p:sp>
      </p:grp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185999" y="877174"/>
            <a:ext cx="1586215" cy="31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Mempertimbangkan</a:t>
            </a:r>
            <a:endParaRPr lang="en-US" sz="3323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43400" y="2045777"/>
            <a:ext cx="1207131" cy="207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1"/>
          <p:cNvSpPr>
            <a:spLocks noChangeArrowheads="1"/>
          </p:cNvSpPr>
          <p:nvPr/>
        </p:nvSpPr>
        <p:spPr bwMode="auto">
          <a:xfrm>
            <a:off x="5648648" y="1711812"/>
            <a:ext cx="3038152" cy="700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Menetapkan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Risiko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&amp;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Peluang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Sistem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K3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519876" y="3000227"/>
            <a:ext cx="1695511" cy="3660278"/>
            <a:chOff x="6090336" y="2884974"/>
            <a:chExt cx="1852246" cy="3085520"/>
          </a:xfrm>
          <a:solidFill>
            <a:srgbClr val="FF0000"/>
          </a:solidFill>
        </p:grpSpPr>
        <p:sp>
          <p:nvSpPr>
            <p:cNvPr id="85" name="Rectangle 84"/>
            <p:cNvSpPr/>
            <p:nvPr/>
          </p:nvSpPr>
          <p:spPr>
            <a:xfrm>
              <a:off x="6090336" y="2884974"/>
              <a:ext cx="1852246" cy="308552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56136" y="2959664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Bahaya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(6.1.2.1)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0677" y="3585720"/>
              <a:ext cx="1688123" cy="6579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Risiko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K3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dan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risiko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lainnya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(6.1.2.2)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72397" y="4367848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Peluang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K3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dan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peluang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lainnya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(6.1.2.2)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2397" y="5169171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hukum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lain (6.1.3)</a:t>
              </a:r>
            </a:p>
          </p:txBody>
        </p:sp>
      </p:grpSp>
      <p:sp>
        <p:nvSpPr>
          <p:cNvPr id="90" name="Right Arrow 89"/>
          <p:cNvSpPr/>
          <p:nvPr/>
        </p:nvSpPr>
        <p:spPr>
          <a:xfrm rot="16200000">
            <a:off x="7135321" y="2345805"/>
            <a:ext cx="472735" cy="568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2C076-3C16-40F8-B87C-8565543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1" y="1579875"/>
            <a:ext cx="2874745" cy="28863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9AB82F-B779-48CB-B369-289C21D7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4630" y="401771"/>
            <a:ext cx="7704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Identifikasi</a:t>
            </a:r>
            <a:r>
              <a:rPr lang="en-US" sz="28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Bahaya</a:t>
            </a:r>
            <a:r>
              <a:rPr lang="en-US" sz="28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Penilaian</a:t>
            </a:r>
            <a:r>
              <a:rPr lang="en-US" sz="28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Risiko</a:t>
            </a:r>
            <a:r>
              <a:rPr lang="en-US" sz="2800" dirty="0"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latin typeface="Impact" panose="020B0806030902050204" pitchFamily="34" charset="0"/>
                <a:cs typeface="Arial" panose="020B0604020202020204" pitchFamily="34" charset="0"/>
              </a:rPr>
              <a:t>Peluang</a:t>
            </a:r>
            <a:endParaRPr lang="en-US" sz="28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630" y="1214377"/>
            <a:ext cx="6131858" cy="5324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sedang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berlangsung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proaktif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pertimbangan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Pengaturan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faktor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sosial</a:t>
            </a:r>
            <a:r>
              <a:rPr lang="en-US" sz="1700" dirty="0">
                <a:solidFill>
                  <a:prstClr val="black"/>
                </a:solidFill>
              </a:rPr>
              <a:t> (</a:t>
            </a:r>
            <a:r>
              <a:rPr lang="en-US" sz="1700" dirty="0" err="1">
                <a:solidFill>
                  <a:prstClr val="black"/>
                </a:solidFill>
              </a:rPr>
              <a:t>beban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kerja</a:t>
            </a:r>
            <a:r>
              <a:rPr lang="en-US" sz="1700" dirty="0">
                <a:solidFill>
                  <a:prstClr val="black"/>
                </a:solidFill>
              </a:rPr>
              <a:t>, jam </a:t>
            </a:r>
            <a:r>
              <a:rPr lang="en-US" sz="1700" dirty="0" err="1">
                <a:solidFill>
                  <a:prstClr val="black"/>
                </a:solidFill>
              </a:rPr>
              <a:t>kerja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viktimisasi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pelecehan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dan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intimidasi</a:t>
            </a:r>
            <a:r>
              <a:rPr lang="en-US" sz="1700" dirty="0">
                <a:solidFill>
                  <a:prstClr val="black"/>
                </a:solidFill>
              </a:rPr>
              <a:t>), </a:t>
            </a:r>
            <a:r>
              <a:rPr lang="en-US" sz="1700" dirty="0" err="1">
                <a:solidFill>
                  <a:prstClr val="black"/>
                </a:solidFill>
              </a:rPr>
              <a:t>kepemimpinan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budaya</a:t>
            </a:r>
            <a:endParaRPr lang="en-US" sz="1700" dirty="0">
              <a:solidFill>
                <a:prstClr val="black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rutin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non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rutin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Infrastruktur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mesin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desain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perakitan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perawatan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faktor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manusia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Insiden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di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masa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lalu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internal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eksternal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darurat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Potensi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darurat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Calibri"/>
              </a:rPr>
              <a:t>Orang,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aktivitasnya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orang-orang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dilokasi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tanpa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kendali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Isu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lainnya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seperti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desain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layout,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adaptasi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baru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kemampuan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situasi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terjadi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oleh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kegiatan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situasi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tidak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dikendalikan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terjadi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mempengaruhi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Perubahan-perubahan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seperti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operasi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proses,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MoC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pengetahuan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tentang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6C443-6F6C-44C4-8753-F841A3FE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53200" y="5340687"/>
            <a:ext cx="2300868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6.1.2.1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6100E-D777-4794-B757-D981E985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2" y="1214377"/>
            <a:ext cx="1972256" cy="405767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F0E885-6BCE-4EA2-94D5-0B59A780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7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2354" y="338593"/>
            <a:ext cx="566154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4137" y="1773240"/>
            <a:ext cx="3589709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344138" y="2317072"/>
            <a:ext cx="3589709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dari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identifikasi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pengenalian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Menentukan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lainnya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terkait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Sistem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142" y="2844963"/>
            <a:ext cx="3906757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1977314" y="2413143"/>
            <a:ext cx="740414" cy="349461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332663" y="1773240"/>
            <a:ext cx="1936471" cy="347840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471639" y="3824901"/>
            <a:ext cx="4470655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Metodologi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kriteria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lingkup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ukuran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organisasi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Sistematika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diharapkan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PROAKTIF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bukan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REAKTIF. Dan As Low As Reasonably Practicable (ALARP)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11114" y="3378694"/>
            <a:ext cx="3906758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untuk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meningkatkan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kinerja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kebijakan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, proses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aktifitas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lainnya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untuk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memperbaiki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manfaat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peningkatan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11114" y="5376407"/>
            <a:ext cx="4470655" cy="119322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dapat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menghasilkan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bagi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organisasi</a:t>
            </a:r>
            <a:endParaRPr lang="en-US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Arial Narrow" pitchFamily="34" charset="0"/>
                <a:cs typeface="Arial" pitchFamily="34" charset="0"/>
              </a:rPr>
              <a:t>Proses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ditetapkan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sebagai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informasi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terdokumentasi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dan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dipelihara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implementasinya</a:t>
            </a:r>
            <a:endParaRPr lang="en-US" sz="4000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CA049-D657-4D36-8629-63AD7784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86215" y="1053524"/>
            <a:ext cx="2322609" cy="1501718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Proses </a:t>
            </a:r>
            <a:r>
              <a:rPr lang="en-US" sz="2400" b="1" dirty="0" err="1"/>
              <a:t>Penilaian</a:t>
            </a:r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01444-4917-4520-8C95-D99A580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" y="86332"/>
            <a:ext cx="2159220" cy="960853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FD01C1-9397-4EA1-A8F2-7736C9C5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828" y="242444"/>
            <a:ext cx="6358308" cy="1790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02060"/>
                </a:solidFill>
                <a:latin typeface="Adobe Garamond Pro Bold" panose="02020702060506020403" pitchFamily="18" charset="0"/>
              </a:rPr>
              <a:t>YANG PERLU ANDA KETAHUI MENGENAI ISO 45001:2018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71FEE-950C-45FD-80ED-75DDBCDD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7273"/>
                    </a14:imgEffect>
                  </a14:imgLayer>
                </a14:imgProps>
              </a:ext>
            </a:extLst>
          </a:blip>
          <a:srcRect r="42683"/>
          <a:stretch/>
        </p:blipFill>
        <p:spPr>
          <a:xfrm>
            <a:off x="-25145" y="0"/>
            <a:ext cx="4414265" cy="68580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707700" y="2169668"/>
            <a:ext cx="5424544" cy="4688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ISO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resmi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merilis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Sistim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 K3 ISO 45001:2018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tanggal</a:t>
            </a:r>
            <a:r>
              <a:rPr lang="en-US" altLang="en-US" sz="1800" dirty="0"/>
              <a:t> 12 </a:t>
            </a:r>
            <a:r>
              <a:rPr lang="en-US" altLang="en-US" sz="1800" dirty="0" err="1"/>
              <a:t>Maret</a:t>
            </a:r>
            <a:r>
              <a:rPr lang="en-US" altLang="en-US" sz="1800" dirty="0"/>
              <a:t> 2018. </a:t>
            </a:r>
            <a:r>
              <a:rPr lang="en-US" altLang="en-US" sz="1800" dirty="0" err="1"/>
              <a:t>Pengembangan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tahun</a:t>
            </a:r>
            <a:r>
              <a:rPr lang="en-US" altLang="en-US" sz="1800" dirty="0"/>
              <a:t> 2013 </a:t>
            </a:r>
            <a:r>
              <a:rPr lang="en-US" altLang="en-US" sz="1800" dirty="0" err="1"/>
              <a:t>lalu</a:t>
            </a:r>
            <a:r>
              <a:rPr lang="en-US" altLang="en-US" sz="1800" dirty="0"/>
              <a:t>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akan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menggantikan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Sistim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 K3 yang </a:t>
            </a:r>
            <a:r>
              <a:rPr lang="en-US" altLang="en-US" sz="1800" dirty="0" err="1"/>
              <a:t>sebelumnya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sudah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diakui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yaitu</a:t>
            </a:r>
            <a:r>
              <a:rPr lang="en-US" altLang="en-US" sz="1800" dirty="0"/>
              <a:t> OHSAS 18001 : 2007.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adalah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terbaru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bukanlah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revisi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i="1" u="sng" dirty="0"/>
              <a:t>update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OHSAS 18001 : 2007.</a:t>
            </a:r>
          </a:p>
          <a:p>
            <a:r>
              <a:rPr lang="en-US" altLang="en-US" sz="1800" dirty="0" err="1"/>
              <a:t>Organisasi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sudah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menerapkan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sertifikasi</a:t>
            </a:r>
            <a:r>
              <a:rPr lang="en-US" altLang="en-US" sz="1800" dirty="0"/>
              <a:t> OHSAS 18001 : 2007 </a:t>
            </a:r>
            <a:r>
              <a:rPr lang="en-US" altLang="en-US" sz="1800" u="sng" dirty="0" err="1"/>
              <a:t>diberikan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waktu</a:t>
            </a:r>
            <a:r>
              <a:rPr lang="en-US" altLang="en-US" sz="1800" u="sng" dirty="0"/>
              <a:t> 3 </a:t>
            </a:r>
            <a:r>
              <a:rPr lang="en-US" altLang="en-US" sz="1800" u="sng" dirty="0" err="1"/>
              <a:t>tahun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untuk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migrasi</a:t>
            </a:r>
            <a:r>
              <a:rPr lang="en-US" altLang="en-US" sz="1800" u="sng" dirty="0"/>
              <a:t> </a:t>
            </a:r>
            <a:r>
              <a:rPr lang="en-US" altLang="en-US" sz="1800" dirty="0" err="1"/>
              <a:t>ke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terbaru</a:t>
            </a:r>
            <a:r>
              <a:rPr lang="en-US" altLang="en-US" sz="1800" dirty="0"/>
              <a:t> ISO 45001 : 2018.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bukanlah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tentang</a:t>
            </a:r>
            <a:r>
              <a:rPr lang="en-US" altLang="en-US" sz="1800" dirty="0"/>
              <a:t> </a:t>
            </a:r>
            <a:r>
              <a:rPr lang="en-US" altLang="en-US" sz="1800" i="1" u="sng" dirty="0"/>
              <a:t>Product Safety, Property Damage, </a:t>
            </a:r>
            <a:r>
              <a:rPr lang="en-US" altLang="en-US" sz="1800" u="sng" dirty="0" err="1"/>
              <a:t>dan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Dampak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Lingkungan</a:t>
            </a:r>
            <a:endParaRPr lang="en-US" altLang="en-US" sz="1800" u="sng" dirty="0"/>
          </a:p>
          <a:p>
            <a:endParaRPr lang="en-US" alt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2075-D93B-4FBE-9AA1-19CDAA26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4641EF-8D6C-45DB-B53F-81820195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3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207" y="539732"/>
            <a:ext cx="279173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14941" y="554983"/>
            <a:ext cx="5800168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kombinasi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kemungkinan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terjadi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(likelihood)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paparan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keparahan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(severity)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dari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cedera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PAK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disebabkan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oleh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peristiwa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paparan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.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=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Kemungkinan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x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Keparahan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56" y="5886945"/>
            <a:ext cx="2791738" cy="7078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75904" y="4718051"/>
            <a:ext cx="5829306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keadaan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serangkaian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keadaan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dapat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menyebabkan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peningkatan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kinerja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K3.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contoh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: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Menerapkan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teknologi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baru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Partisipasi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membangun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budaya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alat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anti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Pokayoke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)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Penerapan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Behavior Based Safety,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dll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A807-0128-4CFF-A497-74D8F4EA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64F0309-8435-4D72-9C9C-AA7C4FB0CC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4940" y="1784195"/>
            <a:ext cx="5961791" cy="2806089"/>
            <a:chOff x="1296" y="1215"/>
            <a:chExt cx="3123" cy="1432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D9B8008-A2FD-4149-A1BE-7E85B40FEA2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6" y="1215"/>
              <a:ext cx="3052" cy="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3BE8BEC-29AA-4F37-9EA2-91135763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611"/>
              <a:ext cx="1503" cy="21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82E5D80-5698-4676-9684-16278E7F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611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672EE76-6565-4620-A454-0CA7BD61B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818"/>
              <a:ext cx="10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0316207-4809-4DC4-91BC-B915F385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818"/>
              <a:ext cx="1003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5263281-E7B4-41F3-BDE5-36E37DF4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818"/>
              <a:ext cx="504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AB8541E1-2407-4BCA-B35C-690A0FC7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024"/>
              <a:ext cx="5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01C72AC6-0EAB-4D16-AFBB-57E1ACF4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2024"/>
              <a:ext cx="1004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81CE9DE-93BD-43DA-9237-6BE16423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024"/>
              <a:ext cx="10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9BE8AC1-BCF9-4082-A8D7-EF3C5F38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230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4A93B61D-883F-4F52-804D-33C227BC8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2230"/>
              <a:ext cx="1003" cy="2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EB9F6C38-A5FE-4BC4-88B5-95A7F99D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230"/>
              <a:ext cx="504" cy="2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C3585A9F-284F-43F9-8098-3DF3D1FD3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437"/>
              <a:ext cx="15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7F7B1429-7247-4E38-869F-B94E783FC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437"/>
              <a:ext cx="1003" cy="2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D5DF514-9E14-4B38-9F4F-040D611F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CA1B2B9E-C9E4-47D0-86D8-94233BAA2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AC86D39-A699-49E4-903D-300FB40E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11E1C689-C59A-4850-924C-C31196E1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296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A273EB25-9A96-4F1A-A2D6-9FDA49D0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503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CCDE79C-A513-446F-AF42-91C812C18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" y="2503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8782245E-3163-4359-8A9A-9CF482437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FE82DC9-3756-4BE3-AABB-0C819D975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BDB91084-1F41-4C14-8A1D-6AE28BA5A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CACF838-4C6E-4912-AD1B-CC52673E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B061AE5-B7B4-4361-9502-013101ECB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438EB5E6-0383-4DB3-BFD6-69438EB7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884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4E8E5EE0-DB06-4D25-B22E-ECBA72FA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1884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C1248ADC-BA20-4F62-9228-AD29A9E9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884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2682A929-AF2C-4E49-808C-81C98020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090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944D751-AF16-4199-9919-A966C6AE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090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0913BF82-5A8E-4EF5-8E8E-0DAB24FB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296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13A701A0-CD0F-4774-8A77-B84DDF68C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296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B284F2E6-22B8-4046-9C2A-C3D16AE1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1884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2CBE625-B80B-45B1-9C4B-389FD274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2090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3EE8710C-B84F-41FC-B67F-A96555102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090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5F1921CC-7587-4677-BD64-68388202B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296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5389A8A0-3612-479D-AE16-AE253EF4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296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2D6C7B0E-C238-49A4-82CA-6D46CF32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300"/>
              <a:ext cx="19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Major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8BDB4D5-8BCC-45CA-B13E-E0F05DB3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507"/>
              <a:ext cx="254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Serious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EE562594-8285-4978-89F5-96973719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FD93F6BA-0631-4A98-95EF-A6F405ED7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884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DDF7FD9C-A387-4044-AC96-8FA394941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090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4F4CDB17-596B-4312-9E48-7B7074B6AE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219" y="2056"/>
              <a:ext cx="2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Severity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D8E98380-F144-49A3-A8D9-F6C274CB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681"/>
              <a:ext cx="30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Minimum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F30EF71F-B52F-4CC9-A250-E6F247D73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1888"/>
              <a:ext cx="19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Minor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1B077A1A-6D7F-4E01-B00F-7270BD9D4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2094"/>
              <a:ext cx="30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Moderate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2770E8CB-71B7-44A8-BD3E-32147623E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300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DFB51ACD-60D2-4CDA-9219-F7E12C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507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0C4A2A17-FCBA-4070-8A21-F625BB885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681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0F3AB4BF-29AF-458E-84B7-8157A71EA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888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1D1E25F3-68AD-4928-BDAA-7D17285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094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5AA7B3AB-DD77-402A-8C91-0C7FD5123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CB2CCE49-5257-4999-A431-E2D119ADF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66C4D217-F16C-4521-9917-48AF9093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677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D4D645FF-BB99-4057-A232-642D3DEA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1677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0214054-2AA1-440E-91F8-22FBE0E6F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537"/>
              <a:ext cx="33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35BE1739-5FAF-4A19-9ECB-68B4A4A9E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232"/>
              <a:ext cx="32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Likelihood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63088B3F-1975-49DE-B310-056F6FCA8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438"/>
              <a:ext cx="58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Very unlikely (Sangat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87223A5E-DCF1-4CAA-B247-450E20C9B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504"/>
              <a:ext cx="379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jarang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83823950-DFA3-4D07-802F-67D684DBE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1438"/>
              <a:ext cx="45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Unlikely (Jarang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5FFB2D51-5912-4B99-8995-B05C612C3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504"/>
              <a:ext cx="200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6C6AA4BD-C929-407E-B5B5-781FE19A2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438"/>
              <a:ext cx="51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Possible (Mungkin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AA000600-3448-406C-9967-A6A1FC83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04"/>
              <a:ext cx="200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994714B7-F570-44DE-826A-2041079F6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1438"/>
              <a:ext cx="579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Likely (Kemungkinan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7DF657B-AC70-4DC0-8499-38BA2A6C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504"/>
              <a:ext cx="36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besar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BD8ED775-8555-4A73-ADFF-9D0F185FA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438"/>
              <a:ext cx="537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Very Likely (Sangat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7A678A1F-83F7-4C38-BEA5-A8D4F6B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504"/>
              <a:ext cx="437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mungkin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2B900EB7-B8CE-4DD4-91C3-5A09EA58E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215"/>
              <a:ext cx="0" cy="14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03CAB859-F8C1-41B4-BC2A-94D39A156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215"/>
              <a:ext cx="4" cy="14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3">
              <a:extLst>
                <a:ext uri="{FF2B5EF4-FFF2-40B4-BE49-F238E27FC236}">
                  <a16:creationId xmlns:a16="http://schemas.microsoft.com/office/drawing/2014/main" id="{8444323B-956E-4110-92BC-B0C4629AD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5DC79F4B-5092-4D34-9CD3-7246CA66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5">
              <a:extLst>
                <a:ext uri="{FF2B5EF4-FFF2-40B4-BE49-F238E27FC236}">
                  <a16:creationId xmlns:a16="http://schemas.microsoft.com/office/drawing/2014/main" id="{C8E2E03E-4590-4852-975D-946EE9E1C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E2883720-E6FF-4774-AD48-7C11F677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41B538F5-9F60-4757-9EE5-AF251A6AF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E1701566-F709-4EE2-9620-9B7CBD72B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18B1F789-45F6-4258-8F8C-D9132D38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716B2EFD-023A-4412-B049-F0D750247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CB59364D-5D41-4CE3-9747-E5B9AE166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24405009-DEFF-4ADB-9DC7-70FA00B09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A548E7A7-94E9-4F62-BB7D-92B870AA0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4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31F850D2-5DCE-4F9C-8A9F-D8793E3C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3FA1C4FC-B3AF-4EC9-BDE3-C078BA49A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590C8164-A83D-44C1-B093-BD32295F7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2E6FCDDA-0F57-4598-8298-5B8EF600A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435858B-506C-487F-A900-79DDA4766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509B1704-693F-4B10-8277-B649EB1C1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215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FA8FFBB6-74BE-4614-AF43-7FC8BFFF3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215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04226F7A-C76A-4152-B30F-DD1B9B89C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18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FD327E1C-F7CE-4B8B-A57D-130CF0AC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18"/>
              <a:ext cx="249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C3149550-981C-4618-908D-9A7409475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92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0989B1C9-4143-442C-ACC8-10503F7F6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92"/>
              <a:ext cx="249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4EA8CFDB-25BC-401B-A52A-BD990D39C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611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F43056D9-19CE-4305-83D7-6C2EFF0B4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611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E1C78322-4372-49F6-A475-3D0E73D9D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1818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8">
              <a:extLst>
                <a:ext uri="{FF2B5EF4-FFF2-40B4-BE49-F238E27FC236}">
                  <a16:creationId xmlns:a16="http://schemas.microsoft.com/office/drawing/2014/main" id="{DF5C688E-9313-464C-B188-F922128A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818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9">
              <a:extLst>
                <a:ext uri="{FF2B5EF4-FFF2-40B4-BE49-F238E27FC236}">
                  <a16:creationId xmlns:a16="http://schemas.microsoft.com/office/drawing/2014/main" id="{89ECC2D0-57E6-45E8-895D-2478F9775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024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0">
              <a:extLst>
                <a:ext uri="{FF2B5EF4-FFF2-40B4-BE49-F238E27FC236}">
                  <a16:creationId xmlns:a16="http://schemas.microsoft.com/office/drawing/2014/main" id="{F235F445-B25F-4952-9A8A-9A8F32EF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024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1">
              <a:extLst>
                <a:ext uri="{FF2B5EF4-FFF2-40B4-BE49-F238E27FC236}">
                  <a16:creationId xmlns:a16="http://schemas.microsoft.com/office/drawing/2014/main" id="{09F14E5F-3856-4B17-BC0F-B2AB594FB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230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847DB88B-E061-4F9E-9C04-03C50EF9F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230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3">
              <a:extLst>
                <a:ext uri="{FF2B5EF4-FFF2-40B4-BE49-F238E27FC236}">
                  <a16:creationId xmlns:a16="http://schemas.microsoft.com/office/drawing/2014/main" id="{965552B7-414F-47B0-9818-CC016F084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437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C6A888C1-4847-4E0C-8A29-FC3D12CE4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437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5">
              <a:extLst>
                <a:ext uri="{FF2B5EF4-FFF2-40B4-BE49-F238E27FC236}">
                  <a16:creationId xmlns:a16="http://schemas.microsoft.com/office/drawing/2014/main" id="{DB73F59B-392B-4793-85F6-AE2ECF841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2643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6">
              <a:extLst>
                <a:ext uri="{FF2B5EF4-FFF2-40B4-BE49-F238E27FC236}">
                  <a16:creationId xmlns:a16="http://schemas.microsoft.com/office/drawing/2014/main" id="{E6048D38-8749-485F-8BED-44E6D01B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2643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FB366DE-CE2E-4564-8D6C-06B75D748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24" b="100000" l="162" r="44337">
                        <a14:foregroundMark x1="31230" y1="38978" x2="31230" y2="38978"/>
                      </a14:backgroundRemoval>
                    </a14:imgEffect>
                  </a14:imgLayer>
                </a14:imgProps>
              </a:ext>
            </a:extLst>
          </a:blip>
          <a:srcRect t="5877" r="52810"/>
          <a:stretch/>
        </p:blipFill>
        <p:spPr>
          <a:xfrm>
            <a:off x="89208" y="2861260"/>
            <a:ext cx="2913324" cy="2942971"/>
          </a:xfrm>
          <a:prstGeom prst="rect">
            <a:avLst/>
          </a:prstGeom>
        </p:spPr>
      </p:pic>
      <p:sp>
        <p:nvSpPr>
          <p:cNvPr id="113" name="Footer Placeholder 112">
            <a:extLst>
              <a:ext uri="{FF2B5EF4-FFF2-40B4-BE49-F238E27FC236}">
                <a16:creationId xmlns:a16="http://schemas.microsoft.com/office/drawing/2014/main" id="{8F4B7086-8C52-4C01-ADDD-FA097059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5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1433"/>
              </p:ext>
            </p:extLst>
          </p:nvPr>
        </p:nvGraphicFramePr>
        <p:xfrm>
          <a:off x="246524" y="922246"/>
          <a:ext cx="8547851" cy="387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Aktivitas</a:t>
                      </a:r>
                      <a:r>
                        <a:rPr lang="en-US" dirty="0"/>
                        <a:t>/ </a:t>
                      </a:r>
                      <a:r>
                        <a:rPr lang="en-US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Sumber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Aspek</a:t>
                      </a:r>
                      <a:r>
                        <a:rPr lang="en-US" baseline="0" dirty="0"/>
                        <a:t>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Aspek</a:t>
                      </a:r>
                      <a:r>
                        <a:rPr lang="en-US" baseline="0" dirty="0"/>
                        <a:t> 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Dampak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Risiko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/>
                        <a:t>Housekeeping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Membersihkan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lantai</a:t>
                      </a:r>
                      <a:r>
                        <a:rPr lang="en-US" dirty="0"/>
                        <a:t>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</a:t>
                      </a:r>
                      <a:r>
                        <a:rPr lang="en-US" dirty="0" err="1"/>
                        <a:t>kerja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licin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Terpeleset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Percikan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sabun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Terpercik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Iritasi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 err="1"/>
                        <a:t>Produksi</a:t>
                      </a:r>
                      <a:r>
                        <a:rPr lang="en-US" dirty="0"/>
                        <a:t> 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Pengecatan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Terpapar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Gangguan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pernafasan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Listrik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statis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Kebakaran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Pentagon 4"/>
          <p:cNvSpPr/>
          <p:nvPr/>
        </p:nvSpPr>
        <p:spPr>
          <a:xfrm>
            <a:off x="-1" y="0"/>
            <a:ext cx="5903259" cy="7196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   </a:t>
            </a:r>
            <a:r>
              <a:rPr lang="en-US" sz="2000" b="1" dirty="0" err="1"/>
              <a:t>Identifikasi</a:t>
            </a:r>
            <a:r>
              <a:rPr lang="en-US" sz="2000" b="1" dirty="0"/>
              <a:t> </a:t>
            </a:r>
            <a:r>
              <a:rPr lang="en-US" sz="2000" b="1" dirty="0" err="1"/>
              <a:t>Bahaya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430E39-8608-4C49-9FC7-A16A20F0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18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337719" y="3297948"/>
            <a:ext cx="7648297" cy="3658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54" dirty="0" err="1"/>
              <a:t>Identifikasi</a:t>
            </a:r>
            <a:r>
              <a:rPr lang="en-US" sz="2954" dirty="0"/>
              <a:t> </a:t>
            </a:r>
            <a:r>
              <a:rPr lang="en-US" sz="2954" dirty="0" err="1"/>
              <a:t>Bahaya</a:t>
            </a:r>
            <a:endParaRPr lang="en-US" sz="2954" dirty="0"/>
          </a:p>
          <a:p>
            <a:pPr lvl="1"/>
            <a:r>
              <a:rPr lang="en-US" sz="2585" dirty="0" err="1"/>
              <a:t>Identifikasi</a:t>
            </a:r>
            <a:r>
              <a:rPr lang="en-US" sz="2585" dirty="0"/>
              <a:t> proses </a:t>
            </a:r>
            <a:r>
              <a:rPr lang="en-US" sz="2585" dirty="0" err="1"/>
              <a:t>kerja</a:t>
            </a:r>
            <a:r>
              <a:rPr lang="en-US" sz="2585" dirty="0"/>
              <a:t> / </a:t>
            </a:r>
            <a:r>
              <a:rPr lang="en-US" sz="2585" dirty="0" err="1"/>
              <a:t>aktivitas</a:t>
            </a:r>
            <a:endParaRPr lang="en-US" sz="2585" dirty="0"/>
          </a:p>
          <a:p>
            <a:pPr lvl="1"/>
            <a:r>
              <a:rPr lang="en-US" sz="2585" dirty="0" err="1"/>
              <a:t>Tentukan</a:t>
            </a:r>
            <a:r>
              <a:rPr lang="en-US" sz="2585" dirty="0"/>
              <a:t> </a:t>
            </a:r>
            <a:r>
              <a:rPr lang="en-US" sz="2585" dirty="0" err="1"/>
              <a:t>Sumber</a:t>
            </a:r>
            <a:r>
              <a:rPr lang="en-US" sz="2585" dirty="0"/>
              <a:t> </a:t>
            </a:r>
            <a:r>
              <a:rPr lang="en-US" sz="2585" dirty="0" err="1"/>
              <a:t>Penyebab</a:t>
            </a:r>
            <a:r>
              <a:rPr lang="en-US" sz="2585" dirty="0"/>
              <a:t> </a:t>
            </a:r>
            <a:r>
              <a:rPr lang="en-US" sz="2585" dirty="0" err="1"/>
              <a:t>Bahaya</a:t>
            </a:r>
            <a:endParaRPr lang="en-US" sz="2585" dirty="0"/>
          </a:p>
          <a:p>
            <a:pPr lvl="1"/>
            <a:r>
              <a:rPr lang="en-US" sz="2585" dirty="0" err="1"/>
              <a:t>Tentukan</a:t>
            </a:r>
            <a:r>
              <a:rPr lang="en-US" sz="2585" dirty="0"/>
              <a:t> </a:t>
            </a:r>
            <a:r>
              <a:rPr lang="en-US" sz="2585" dirty="0" err="1"/>
              <a:t>Pengendaliannya</a:t>
            </a:r>
            <a:endParaRPr lang="en-US" sz="258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8096" y="4688009"/>
            <a:ext cx="1323808" cy="1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6677306" y="5893111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</a:rPr>
              <a:t>30</a:t>
            </a:r>
            <a:r>
              <a:rPr lang="id-ID" sz="1846" b="1" u="sng" dirty="0">
                <a:solidFill>
                  <a:srgbClr val="0070C0"/>
                </a:solidFill>
              </a:rPr>
              <a:t> Menit</a:t>
            </a:r>
            <a:endParaRPr lang="en-US" sz="1846" b="1" u="sng" dirty="0">
              <a:solidFill>
                <a:srgbClr val="0070C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9E498A-F681-4C57-B85B-D023809C1F43}"/>
              </a:ext>
            </a:extLst>
          </p:cNvPr>
          <p:cNvSpPr/>
          <p:nvPr/>
        </p:nvSpPr>
        <p:spPr>
          <a:xfrm>
            <a:off x="7783551" y="265398"/>
            <a:ext cx="903249" cy="1599686"/>
          </a:xfrm>
          <a:prstGeom prst="roundRect">
            <a:avLst>
              <a:gd name="adj" fmla="val 20371"/>
            </a:avLst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3EF23-3049-4A37-9ED2-CF4367D6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9" y="7879"/>
            <a:ext cx="7326351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33626-97CD-4985-B35B-ECA1D5CE75EE}"/>
              </a:ext>
            </a:extLst>
          </p:cNvPr>
          <p:cNvSpPr txBox="1"/>
          <p:nvPr/>
        </p:nvSpPr>
        <p:spPr>
          <a:xfrm>
            <a:off x="7955607" y="511243"/>
            <a:ext cx="580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B97C1-9170-4F04-995E-35249ADC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47284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0397" y="902589"/>
            <a:ext cx="8811818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 Narrow" pitchFamily="34" charset="0"/>
              </a:rPr>
              <a:t>Organisasi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harus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menetapan</a:t>
            </a:r>
            <a:r>
              <a:rPr lang="en-US" b="1" dirty="0">
                <a:latin typeface="Arial Narrow" pitchFamily="34" charset="0"/>
              </a:rPr>
              <a:t> PROSES </a:t>
            </a:r>
            <a:r>
              <a:rPr lang="en-US" b="1" dirty="0" err="1">
                <a:latin typeface="Arial Narrow" pitchFamily="34" charset="0"/>
              </a:rPr>
              <a:t>untuk</a:t>
            </a:r>
            <a:r>
              <a:rPr lang="en-US" b="1" dirty="0"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menentukan</a:t>
            </a:r>
            <a:r>
              <a:rPr lang="en-US" dirty="0"/>
              <a:t> dan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dan </a:t>
            </a:r>
            <a:r>
              <a:rPr lang="en-US" dirty="0" err="1"/>
              <a:t>persyaratan</a:t>
            </a:r>
            <a:r>
              <a:rPr lang="en-US" dirty="0"/>
              <a:t> lain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bahaya</a:t>
            </a:r>
            <a:r>
              <a:rPr lang="en-US" dirty="0"/>
              <a:t>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K3;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di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mengkomunikasikannya</a:t>
            </a:r>
            <a:r>
              <a:rPr lang="en-US" dirty="0"/>
              <a:t>;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dan </a:t>
            </a:r>
            <a:r>
              <a:rPr lang="en-US" dirty="0" err="1"/>
              <a:t>persyaratan</a:t>
            </a:r>
            <a:r>
              <a:rPr lang="en-US" dirty="0"/>
              <a:t> lain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dan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K3 </a:t>
            </a:r>
            <a:r>
              <a:rPr lang="en-US" dirty="0" err="1"/>
              <a:t>organisasi</a:t>
            </a:r>
            <a:r>
              <a:rPr lang="en-US" dirty="0"/>
              <a:t>.</a:t>
            </a:r>
          </a:p>
          <a:p>
            <a:endParaRPr lang="en-US" dirty="0">
              <a:latin typeface="Arial Narrow" pitchFamily="34" charset="0"/>
            </a:endParaRPr>
          </a:p>
        </p:txBody>
      </p:sp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498991" y="5740812"/>
            <a:ext cx="7894602" cy="577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CATATAN 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Persyaratan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hukum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persyaratan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lain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dapat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menghasilkan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risiko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peluang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terhadap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organisasi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600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6238" y="3558626"/>
            <a:ext cx="2014793" cy="6752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 Narrow" pitchFamily="34" charset="0"/>
              </a:rPr>
              <a:t>Bahaya</a:t>
            </a:r>
            <a:endParaRPr lang="en-US" sz="2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94578" y="3426882"/>
            <a:ext cx="2055834" cy="83827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75564" y="3425236"/>
            <a:ext cx="1775007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3064" flipV="1">
            <a:off x="2961119" y="3391307"/>
            <a:ext cx="324258" cy="5347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117" flipV="1">
            <a:off x="2948297" y="3878768"/>
            <a:ext cx="365219" cy="4223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6137">
            <a:off x="5651642" y="3557828"/>
            <a:ext cx="304918" cy="451339"/>
          </a:xfrm>
          <a:prstGeom prst="rect">
            <a:avLst/>
          </a:prstGeom>
        </p:spPr>
      </p:pic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498991" y="5055134"/>
            <a:ext cx="8381540" cy="639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terdokumentasi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0397" y="322932"/>
            <a:ext cx="890360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Persyaratan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Hukum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Persyaratan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lain /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Kewajiban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Penaatan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F14FF-3E27-4D45-8FDE-DBC80C04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17E151-8BF6-4BBB-8F99-1E72FB3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8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80345" y="752980"/>
            <a:ext cx="8195226" cy="660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proses yang </a:t>
            </a:r>
            <a:r>
              <a:rPr lang="en-US" sz="1846" dirty="0" err="1">
                <a:latin typeface="Arial Narrow" pitchFamily="34" charset="0"/>
              </a:rPr>
              <a:t>diperlukan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mengevaluasi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pemenuhan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hukum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lain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2288" y="1709020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Kewajiban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(6.1.3)</a:t>
            </a:r>
          </a:p>
        </p:txBody>
      </p:sp>
      <p:cxnSp>
        <p:nvCxnSpPr>
          <p:cNvPr id="33" name="Straight Arrow Connector 32"/>
          <p:cNvCxnSpPr>
            <a:stCxn id="70" idx="3"/>
            <a:endCxn id="51" idx="3"/>
          </p:cNvCxnSpPr>
          <p:nvPr/>
        </p:nvCxnSpPr>
        <p:spPr>
          <a:xfrm flipV="1">
            <a:off x="6499261" y="3742672"/>
            <a:ext cx="231234" cy="1048709"/>
          </a:xfrm>
          <a:prstGeom prst="bentConnector3">
            <a:avLst>
              <a:gd name="adj1" fmla="val 191256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02288" y="2489460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frekuensi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Metode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2288" y="3254437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Melaksanakan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3" name="Flowchart: Decision 42"/>
          <p:cNvSpPr/>
          <p:nvPr/>
        </p:nvSpPr>
        <p:spPr>
          <a:xfrm>
            <a:off x="538005" y="4364532"/>
            <a:ext cx="2650986" cy="95042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Tidak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memenuhi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44" name="Straight Arrow Connector 43"/>
          <p:cNvCxnSpPr>
            <a:stCxn id="66" idx="2"/>
            <a:endCxn id="40" idx="0"/>
          </p:cNvCxnSpPr>
          <p:nvPr/>
        </p:nvCxnSpPr>
        <p:spPr>
          <a:xfrm>
            <a:off x="1863499" y="2197965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2"/>
            <a:endCxn id="41" idx="0"/>
          </p:cNvCxnSpPr>
          <p:nvPr/>
        </p:nvCxnSpPr>
        <p:spPr>
          <a:xfrm>
            <a:off x="1863499" y="2978405"/>
            <a:ext cx="0" cy="276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43" idx="0"/>
          </p:cNvCxnSpPr>
          <p:nvPr/>
        </p:nvCxnSpPr>
        <p:spPr>
          <a:xfrm flipH="1">
            <a:off x="1863499" y="3743381"/>
            <a:ext cx="1" cy="621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921372" y="3461670"/>
            <a:ext cx="2809123" cy="5620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Melaksanakan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perbaikan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2288" y="5594256"/>
            <a:ext cx="3122422" cy="790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pengetahuan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pemahaman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status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21371" y="5683560"/>
            <a:ext cx="2809124" cy="6011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Tetapkan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58" name="Straight Arrow Connector 57"/>
          <p:cNvCxnSpPr>
            <a:stCxn id="43" idx="2"/>
            <a:endCxn id="56" idx="0"/>
          </p:cNvCxnSpPr>
          <p:nvPr/>
        </p:nvCxnSpPr>
        <p:spPr>
          <a:xfrm>
            <a:off x="1863498" y="5314955"/>
            <a:ext cx="1" cy="279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6" idx="3"/>
            <a:endCxn id="57" idx="1"/>
          </p:cNvCxnSpPr>
          <p:nvPr/>
        </p:nvCxnSpPr>
        <p:spPr>
          <a:xfrm flipV="1">
            <a:off x="3424710" y="5984137"/>
            <a:ext cx="496661" cy="52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Decision 69"/>
          <p:cNvSpPr/>
          <p:nvPr/>
        </p:nvSpPr>
        <p:spPr>
          <a:xfrm>
            <a:off x="4142747" y="4316169"/>
            <a:ext cx="2356515" cy="95042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71" name="Straight Arrow Connector 70"/>
          <p:cNvCxnSpPr>
            <a:stCxn id="51" idx="2"/>
            <a:endCxn id="70" idx="0"/>
          </p:cNvCxnSpPr>
          <p:nvPr/>
        </p:nvCxnSpPr>
        <p:spPr>
          <a:xfrm flipH="1">
            <a:off x="5321004" y="4023673"/>
            <a:ext cx="4929" cy="292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32"/>
          <p:cNvCxnSpPr>
            <a:stCxn id="43" idx="3"/>
            <a:endCxn id="51" idx="1"/>
          </p:cNvCxnSpPr>
          <p:nvPr/>
        </p:nvCxnSpPr>
        <p:spPr>
          <a:xfrm flipV="1">
            <a:off x="3188992" y="3742672"/>
            <a:ext cx="732379" cy="109707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0" idx="2"/>
            <a:endCxn id="57" idx="0"/>
          </p:cNvCxnSpPr>
          <p:nvPr/>
        </p:nvCxnSpPr>
        <p:spPr>
          <a:xfrm>
            <a:off x="5321005" y="5266592"/>
            <a:ext cx="4928" cy="4169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3115895" y="4497895"/>
            <a:ext cx="297698" cy="29701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4800484" y="5266592"/>
            <a:ext cx="293275" cy="292495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7043793" y="5701833"/>
            <a:ext cx="1959531" cy="5829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Laporkan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35" name="Straight Arrow Connector 134"/>
          <p:cNvCxnSpPr>
            <a:stCxn id="57" idx="3"/>
            <a:endCxn id="134" idx="1"/>
          </p:cNvCxnSpPr>
          <p:nvPr/>
        </p:nvCxnSpPr>
        <p:spPr>
          <a:xfrm>
            <a:off x="6730495" y="5984137"/>
            <a:ext cx="313298" cy="91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921371" y="1566068"/>
            <a:ext cx="4685876" cy="674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010251" y="5266592"/>
            <a:ext cx="293275" cy="29249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6571787" y="4394972"/>
            <a:ext cx="297698" cy="29701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Evaluasi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Penaatan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04188-4485-484F-93EE-19590F3F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14092C-F34A-4366-A145-808BAFEF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3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78638" y="1011393"/>
            <a:ext cx="7608162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Organisasi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harus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merencanakan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melaksanakan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tindakan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untuk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menangani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02516" y="1993188"/>
            <a:ext cx="2055834" cy="675249"/>
          </a:xfrm>
          <a:prstGeom prst="rect">
            <a:avLst/>
          </a:prstGeom>
          <a:solidFill>
            <a:srgbClr val="33996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02516" y="2810337"/>
            <a:ext cx="2055834" cy="675249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34991" y="2597329"/>
            <a:ext cx="1775007" cy="10879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Perencanaan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(Planning Action)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039782" y="2019979"/>
            <a:ext cx="435855" cy="7188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5780">
            <a:off x="4035594" y="3536614"/>
            <a:ext cx="457293" cy="676885"/>
          </a:xfrm>
          <a:prstGeom prst="rect">
            <a:avLst/>
          </a:prstGeom>
        </p:spPr>
      </p:pic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6661778" y="2878040"/>
            <a:ext cx="1696480" cy="539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Fokus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PENGENDALIAN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602516" y="3627485"/>
            <a:ext cx="2055834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Kondisi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Darurat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9307">
            <a:off x="3968025" y="2844409"/>
            <a:ext cx="457293" cy="676885"/>
          </a:xfrm>
          <a:prstGeom prst="rect">
            <a:avLst/>
          </a:prstGeom>
        </p:spPr>
      </p:pic>
      <p:sp>
        <p:nvSpPr>
          <p:cNvPr id="6" name="Heptagon 5"/>
          <p:cNvSpPr/>
          <p:nvPr/>
        </p:nvSpPr>
        <p:spPr>
          <a:xfrm>
            <a:off x="1181391" y="2011691"/>
            <a:ext cx="367710" cy="367710"/>
          </a:xfrm>
          <a:prstGeom prst="heptagon">
            <a:avLst/>
          </a:prstGeom>
          <a:solidFill>
            <a:srgbClr val="339966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1</a:t>
            </a:r>
          </a:p>
        </p:txBody>
      </p:sp>
      <p:sp>
        <p:nvSpPr>
          <p:cNvPr id="39" name="Heptagon 38"/>
          <p:cNvSpPr/>
          <p:nvPr/>
        </p:nvSpPr>
        <p:spPr>
          <a:xfrm>
            <a:off x="1181391" y="2798562"/>
            <a:ext cx="367710" cy="367710"/>
          </a:xfrm>
          <a:prstGeom prst="heptagon">
            <a:avLst/>
          </a:prstGeom>
          <a:solidFill>
            <a:srgbClr val="FFCC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2</a:t>
            </a:r>
          </a:p>
        </p:txBody>
      </p:sp>
      <p:sp>
        <p:nvSpPr>
          <p:cNvPr id="40" name="Heptagon 39"/>
          <p:cNvSpPr/>
          <p:nvPr/>
        </p:nvSpPr>
        <p:spPr>
          <a:xfrm>
            <a:off x="1181391" y="3575529"/>
            <a:ext cx="367710" cy="367710"/>
          </a:xfrm>
          <a:prstGeom prst="heptagon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3832" y="243016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6413" flipV="1">
            <a:off x="6187597" y="3674742"/>
            <a:ext cx="435855" cy="7188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79389" y="4652357"/>
            <a:ext cx="3307411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Evaluasi</a:t>
            </a:r>
            <a:r>
              <a:rPr lang="en-US" sz="2000" dirty="0"/>
              <a:t> </a:t>
            </a:r>
            <a:r>
              <a:rPr lang="en-US" sz="2000" dirty="0" err="1"/>
              <a:t>efektifitas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perencanaan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Mengintegrasikan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diterapkan</a:t>
            </a:r>
            <a:r>
              <a:rPr lang="en-US" sz="2000" dirty="0"/>
              <a:t> </a:t>
            </a:r>
            <a:r>
              <a:rPr lang="en-US" sz="2000" dirty="0" err="1"/>
              <a:t>kedalam</a:t>
            </a:r>
            <a:r>
              <a:rPr lang="en-US" sz="2000" dirty="0"/>
              <a:t> proses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endParaRPr lang="en-US" sz="2000" dirty="0"/>
          </a:p>
        </p:txBody>
      </p: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457200" y="4690027"/>
            <a:ext cx="4667124" cy="9944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Ketika</a:t>
            </a:r>
            <a:r>
              <a:rPr lang="en-US" sz="1477" dirty="0"/>
              <a:t> </a:t>
            </a: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tindakan</a:t>
            </a:r>
            <a:r>
              <a:rPr lang="en-US" sz="1477" dirty="0"/>
              <a:t>, </a:t>
            </a:r>
            <a:r>
              <a:rPr lang="en-US" sz="1477" dirty="0" err="1"/>
              <a:t>organisasi</a:t>
            </a:r>
            <a:r>
              <a:rPr lang="en-US" sz="1477" dirty="0"/>
              <a:t> </a:t>
            </a:r>
            <a:r>
              <a:rPr lang="en-US" sz="1477" dirty="0" err="1"/>
              <a:t>mempertimbangkan</a:t>
            </a:r>
            <a:r>
              <a:rPr lang="en-US" sz="1477" dirty="0"/>
              <a:t> PRAKTEK TERBAIK, PILIHAN TEKNOLOGI, KEUANGAN </a:t>
            </a:r>
            <a:r>
              <a:rPr lang="en-US" sz="1477" dirty="0" err="1"/>
              <a:t>dan</a:t>
            </a:r>
            <a:r>
              <a:rPr lang="en-US" sz="1477" dirty="0"/>
              <a:t> PERSYARATAN BISNIS DAN OPERASIONAL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8AEEC-E020-4428-ABFD-2684848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5111F896-B11A-443A-99E1-2F72DD96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89" y="38434"/>
            <a:ext cx="3380779" cy="2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D225DE-AE90-4F2D-BC95-E353AA3A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92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eft Arrow 16"/>
          <p:cNvSpPr/>
          <p:nvPr/>
        </p:nvSpPr>
        <p:spPr>
          <a:xfrm rot="10800000">
            <a:off x="5674959" y="1210763"/>
            <a:ext cx="488969" cy="1415846"/>
          </a:xfrm>
          <a:prstGeom prst="leftArrow">
            <a:avLst/>
          </a:prstGeom>
          <a:solidFill>
            <a:srgbClr val="00FF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5" name="TextBox 24"/>
          <p:cNvSpPr txBox="1"/>
          <p:nvPr/>
        </p:nvSpPr>
        <p:spPr>
          <a:xfrm>
            <a:off x="240397" y="3324575"/>
            <a:ext cx="3253043" cy="26488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latin typeface="Arial Narrow" pitchFamily="34" charset="0"/>
              </a:rPr>
              <a:t>Sasaran</a:t>
            </a:r>
            <a:r>
              <a:rPr lang="en-US" sz="1846" b="1" dirty="0">
                <a:latin typeface="Arial Narrow" pitchFamily="34" charset="0"/>
              </a:rPr>
              <a:t> K3 </a:t>
            </a:r>
            <a:r>
              <a:rPr lang="en-US" sz="1846" b="1" dirty="0" err="1">
                <a:latin typeface="Arial Narrow" pitchFamily="34" charset="0"/>
              </a:rPr>
              <a:t>harus</a:t>
            </a:r>
            <a:r>
              <a:rPr lang="en-US" sz="1846" b="1" dirty="0">
                <a:latin typeface="Arial Narrow" pitchFamily="34" charset="0"/>
              </a:rPr>
              <a:t> :</a:t>
            </a: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ditetapkan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pada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fungsi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level yang </a:t>
            </a:r>
            <a:r>
              <a:rPr lang="en-US" sz="1846" dirty="0" err="1">
                <a:latin typeface="Arial Narrow" pitchFamily="34" charset="0"/>
              </a:rPr>
              <a:t>relevan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konsisten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dengan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kebijakan</a:t>
            </a:r>
            <a:r>
              <a:rPr lang="en-US" sz="1846" dirty="0">
                <a:latin typeface="Arial Narrow" pitchFamily="34" charset="0"/>
              </a:rPr>
              <a:t> K3</a:t>
            </a: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terukur</a:t>
            </a:r>
            <a:r>
              <a:rPr lang="en-US" sz="1846" dirty="0">
                <a:latin typeface="Arial Narrow" pitchFamily="34" charset="0"/>
              </a:rPr>
              <a:t> (</a:t>
            </a:r>
            <a:r>
              <a:rPr lang="en-US" sz="1846" dirty="0" err="1">
                <a:latin typeface="Arial Narrow" pitchFamily="34" charset="0"/>
              </a:rPr>
              <a:t>jika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dapat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dilakukan</a:t>
            </a:r>
            <a:r>
              <a:rPr lang="en-US" sz="1846" dirty="0">
                <a:latin typeface="Arial Narrow" pitchFamily="34" charset="0"/>
              </a:rPr>
              <a:t>)</a:t>
            </a:r>
          </a:p>
          <a:p>
            <a:pPr marL="316531" indent="-316531">
              <a:buAutoNum type="arabicPeriod"/>
            </a:pP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dikonsultasikan</a:t>
            </a:r>
            <a:r>
              <a:rPr lang="en-US" sz="1846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846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endParaRPr lang="en-US" sz="1846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dipantau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dikomunikasikan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dimutakhirkan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jika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sesuai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6165" y="3570834"/>
            <a:ext cx="5147533" cy="23647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Arial Narrow" pitchFamily="34" charset="0"/>
              </a:defRPr>
            </a:lvl1pPr>
          </a:lstStyle>
          <a:p>
            <a:r>
              <a:rPr lang="en-US" sz="1846" dirty="0" err="1"/>
              <a:t>Tindakan</a:t>
            </a:r>
            <a:r>
              <a:rPr lang="en-US" sz="1846" dirty="0"/>
              <a:t> </a:t>
            </a:r>
            <a:r>
              <a:rPr lang="en-US" sz="1846" dirty="0" err="1"/>
              <a:t>perencanaan</a:t>
            </a:r>
            <a:r>
              <a:rPr lang="en-US" sz="1846" dirty="0"/>
              <a:t> </a:t>
            </a:r>
            <a:r>
              <a:rPr lang="en-US" sz="1846" dirty="0" err="1"/>
              <a:t>untuk</a:t>
            </a:r>
            <a:r>
              <a:rPr lang="en-US" sz="1846" dirty="0"/>
              <a:t> </a:t>
            </a:r>
            <a:r>
              <a:rPr lang="en-US" sz="1846" dirty="0" err="1"/>
              <a:t>mencapai</a:t>
            </a:r>
            <a:r>
              <a:rPr lang="en-US" sz="1846" dirty="0"/>
              <a:t> </a:t>
            </a:r>
            <a:r>
              <a:rPr lang="en-US" sz="1846" dirty="0" err="1"/>
              <a:t>sasaran</a:t>
            </a:r>
            <a:r>
              <a:rPr lang="en-US" sz="1846" dirty="0"/>
              <a:t> K3</a:t>
            </a:r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dilakukan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sumber</a:t>
            </a:r>
            <a:r>
              <a:rPr lang="en-US" sz="1846" b="0" dirty="0"/>
              <a:t> </a:t>
            </a:r>
            <a:r>
              <a:rPr lang="en-US" sz="1846" b="0" dirty="0" err="1"/>
              <a:t>daya</a:t>
            </a:r>
            <a:r>
              <a:rPr lang="en-US" sz="1846" b="0" dirty="0"/>
              <a:t> </a:t>
            </a:r>
            <a:r>
              <a:rPr lang="en-US" sz="1846" b="0" dirty="0" err="1"/>
              <a:t>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diperlukan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siapa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bertanggung</a:t>
            </a:r>
            <a:r>
              <a:rPr lang="en-US" sz="1846" b="0" dirty="0"/>
              <a:t> </a:t>
            </a:r>
            <a:r>
              <a:rPr lang="en-US" sz="1846" b="0" dirty="0" err="1"/>
              <a:t>jawab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kapan</a:t>
            </a:r>
            <a:r>
              <a:rPr lang="en-US" sz="1846" b="0" dirty="0"/>
              <a:t>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diselesaikan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bagaimana</a:t>
            </a:r>
            <a:r>
              <a:rPr lang="en-US" sz="1846" b="0" dirty="0"/>
              <a:t> </a:t>
            </a:r>
            <a:r>
              <a:rPr lang="en-US" sz="1846" b="0" dirty="0" err="1"/>
              <a:t>hasilnya</a:t>
            </a:r>
            <a:r>
              <a:rPr lang="en-US" sz="1846" b="0" dirty="0"/>
              <a:t> </a:t>
            </a:r>
            <a:r>
              <a:rPr lang="en-US" sz="1846" b="0" dirty="0" err="1"/>
              <a:t>akan</a:t>
            </a:r>
            <a:r>
              <a:rPr lang="en-US" sz="1846" b="0" dirty="0"/>
              <a:t> di </a:t>
            </a:r>
            <a:r>
              <a:rPr lang="en-US" sz="1846" b="0" dirty="0" err="1"/>
              <a:t>evaluasi</a:t>
            </a:r>
            <a:r>
              <a:rPr lang="en-US" sz="1846" b="0" dirty="0"/>
              <a:t>, </a:t>
            </a:r>
            <a:r>
              <a:rPr lang="en-US" sz="1846" b="0" dirty="0" err="1"/>
              <a:t>termasuk</a:t>
            </a:r>
            <a:r>
              <a:rPr lang="en-US" sz="1846" b="0" dirty="0"/>
              <a:t> </a:t>
            </a:r>
            <a:r>
              <a:rPr lang="en-US" sz="1846" b="0" dirty="0" err="1"/>
              <a:t>indikator</a:t>
            </a:r>
            <a:r>
              <a:rPr lang="en-US" sz="1846" b="0" dirty="0"/>
              <a:t> </a:t>
            </a:r>
            <a:r>
              <a:rPr lang="en-US" sz="1846" b="0" dirty="0" err="1"/>
              <a:t>pencapaian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bagaimana</a:t>
            </a:r>
            <a:r>
              <a:rPr lang="en-US" sz="1846" b="0" dirty="0"/>
              <a:t> di </a:t>
            </a:r>
            <a:r>
              <a:rPr lang="en-US" sz="1846" b="0" dirty="0" err="1"/>
              <a:t>integrasi</a:t>
            </a:r>
            <a:r>
              <a:rPr lang="en-US" sz="1846" b="0" dirty="0"/>
              <a:t> </a:t>
            </a:r>
            <a:r>
              <a:rPr lang="en-US" sz="1846" b="0" dirty="0" err="1"/>
              <a:t>kan</a:t>
            </a:r>
            <a:r>
              <a:rPr lang="en-US" sz="1846" b="0" dirty="0"/>
              <a:t> </a:t>
            </a:r>
            <a:r>
              <a:rPr lang="en-US" sz="1846" b="0" dirty="0" err="1"/>
              <a:t>ke</a:t>
            </a:r>
            <a:r>
              <a:rPr lang="en-US" sz="1846" b="0" dirty="0"/>
              <a:t> proses </a:t>
            </a:r>
            <a:r>
              <a:rPr lang="en-US" sz="1846" b="0" dirty="0" err="1"/>
              <a:t>bisnis</a:t>
            </a:r>
            <a:endParaRPr lang="en-US" sz="1846" b="0" dirty="0"/>
          </a:p>
        </p:txBody>
      </p:sp>
      <p:sp>
        <p:nvSpPr>
          <p:cNvPr id="37" name="Rectangle 36"/>
          <p:cNvSpPr/>
          <p:nvPr/>
        </p:nvSpPr>
        <p:spPr>
          <a:xfrm>
            <a:off x="216994" y="744974"/>
            <a:ext cx="2055834" cy="675249"/>
          </a:xfrm>
          <a:prstGeom prst="rect">
            <a:avLst/>
          </a:prstGeom>
          <a:solidFill>
            <a:srgbClr val="33996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6994" y="1562122"/>
            <a:ext cx="2055834" cy="675249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6994" y="2379271"/>
            <a:ext cx="2055834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Kriteria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Performa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545281" y="1466583"/>
            <a:ext cx="2389390" cy="10667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Program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Pencapaian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Sasaran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K3</a:t>
            </a:r>
          </a:p>
        </p:txBody>
      </p:sp>
      <p:sp>
        <p:nvSpPr>
          <p:cNvPr id="41" name="Left Arrow 40"/>
          <p:cNvSpPr/>
          <p:nvPr/>
        </p:nvSpPr>
        <p:spPr>
          <a:xfrm rot="10800000">
            <a:off x="2735356" y="1210763"/>
            <a:ext cx="488969" cy="1415846"/>
          </a:xfrm>
          <a:prstGeom prst="leftArrow">
            <a:avLst/>
          </a:prstGeom>
          <a:solidFill>
            <a:srgbClr val="00FF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3" name="Rectangle 42"/>
          <p:cNvSpPr/>
          <p:nvPr/>
        </p:nvSpPr>
        <p:spPr>
          <a:xfrm>
            <a:off x="3470037" y="1413262"/>
            <a:ext cx="2019260" cy="10667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Sasaran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K3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553">
            <a:off x="2836889" y="2599884"/>
            <a:ext cx="1234881" cy="8061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553" flipV="1">
            <a:off x="6679600" y="2539412"/>
            <a:ext cx="1338198" cy="1085070"/>
          </a:xfrm>
          <a:prstGeom prst="rect">
            <a:avLst/>
          </a:prstGeom>
        </p:spPr>
      </p:pic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6414268" y="1082598"/>
            <a:ext cx="2651415" cy="31253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Fokus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IMPROVEMENT</a:t>
            </a: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216994" y="6293757"/>
            <a:ext cx="7857461" cy="34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terdokumentasi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sasaran</a:t>
            </a:r>
            <a:r>
              <a:rPr lang="en-US" sz="1662" dirty="0">
                <a:latin typeface="Arial Narrow" pitchFamily="34" charset="0"/>
              </a:rPr>
              <a:t> K3.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0396" y="110294"/>
            <a:ext cx="921288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Sasaran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K3 dan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untuk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Mencapai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Sasaran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DC362-89A3-4899-9B12-DC2887FC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20834-BDCA-44FE-A560-0F5DD30D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6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4110657" y="3411311"/>
            <a:ext cx="4451444" cy="15820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Dukungan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ISO 45001:2018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meliputi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berbagai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di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antaranya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kompetensi,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kepedulian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komunikasi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dan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informasi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terdokumentasi</a:t>
            </a:r>
            <a:endParaRPr lang="en-US" sz="1662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4096" y="1070294"/>
            <a:ext cx="4277133" cy="1058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277" dirty="0">
                <a:latin typeface="Impact" panose="020B0806030902050204" pitchFamily="34" charset="0"/>
              </a:rPr>
              <a:t>7. DUKUNGAN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4882" y="2825270"/>
            <a:ext cx="5447426" cy="404325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428625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42862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" name="Rectangle 14"/>
          <p:cNvSpPr/>
          <p:nvPr/>
        </p:nvSpPr>
        <p:spPr>
          <a:xfrm>
            <a:off x="3344036" y="2830780"/>
            <a:ext cx="368136" cy="2132662"/>
          </a:xfrm>
          <a:custGeom>
            <a:avLst/>
            <a:gdLst>
              <a:gd name="connsiteX0" fmla="*/ 0 w 432048"/>
              <a:gd name="connsiteY0" fmla="*/ 0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0 h 1776063"/>
              <a:gd name="connsiteX0" fmla="*/ 0 w 432048"/>
              <a:gd name="connsiteY0" fmla="*/ 542925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542925 h 1776063"/>
              <a:gd name="connsiteX0" fmla="*/ 0 w 460623"/>
              <a:gd name="connsiteY0" fmla="*/ 471488 h 1776063"/>
              <a:gd name="connsiteX1" fmla="*/ 460623 w 460623"/>
              <a:gd name="connsiteY1" fmla="*/ 0 h 1776063"/>
              <a:gd name="connsiteX2" fmla="*/ 460623 w 460623"/>
              <a:gd name="connsiteY2" fmla="*/ 1776063 h 1776063"/>
              <a:gd name="connsiteX3" fmla="*/ 28575 w 460623"/>
              <a:gd name="connsiteY3" fmla="*/ 1776063 h 1776063"/>
              <a:gd name="connsiteX4" fmla="*/ 0 w 460623"/>
              <a:gd name="connsiteY4" fmla="*/ 471488 h 1776063"/>
              <a:gd name="connsiteX0" fmla="*/ 0 w 446336"/>
              <a:gd name="connsiteY0" fmla="*/ 471488 h 1776063"/>
              <a:gd name="connsiteX1" fmla="*/ 446336 w 446336"/>
              <a:gd name="connsiteY1" fmla="*/ 0 h 1776063"/>
              <a:gd name="connsiteX2" fmla="*/ 446336 w 446336"/>
              <a:gd name="connsiteY2" fmla="*/ 1776063 h 1776063"/>
              <a:gd name="connsiteX3" fmla="*/ 14288 w 446336"/>
              <a:gd name="connsiteY3" fmla="*/ 1776063 h 1776063"/>
              <a:gd name="connsiteX4" fmla="*/ 0 w 446336"/>
              <a:gd name="connsiteY4" fmla="*/ 471488 h 1776063"/>
              <a:gd name="connsiteX0" fmla="*/ 0 w 446336"/>
              <a:gd name="connsiteY0" fmla="*/ 400050 h 1704625"/>
              <a:gd name="connsiteX1" fmla="*/ 417761 w 446336"/>
              <a:gd name="connsiteY1" fmla="*/ 0 h 1704625"/>
              <a:gd name="connsiteX2" fmla="*/ 446336 w 446336"/>
              <a:gd name="connsiteY2" fmla="*/ 1704625 h 1704625"/>
              <a:gd name="connsiteX3" fmla="*/ 14288 w 446336"/>
              <a:gd name="connsiteY3" fmla="*/ 1704625 h 1704625"/>
              <a:gd name="connsiteX4" fmla="*/ 0 w 446336"/>
              <a:gd name="connsiteY4" fmla="*/ 40005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28576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388381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32049"/>
              <a:gd name="connsiteY0" fmla="*/ 326260 h 1704625"/>
              <a:gd name="connsiteX1" fmla="*/ 432049 w 432049"/>
              <a:gd name="connsiteY1" fmla="*/ 0 h 1704625"/>
              <a:gd name="connsiteX2" fmla="*/ 432049 w 432049"/>
              <a:gd name="connsiteY2" fmla="*/ 1377839 h 1704625"/>
              <a:gd name="connsiteX3" fmla="*/ 1 w 432049"/>
              <a:gd name="connsiteY3" fmla="*/ 1704625 h 1704625"/>
              <a:gd name="connsiteX4" fmla="*/ 0 w 432049"/>
              <a:gd name="connsiteY4" fmla="*/ 326260 h 170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1704625">
                <a:moveTo>
                  <a:pt x="0" y="326260"/>
                </a:moveTo>
                <a:lnTo>
                  <a:pt x="432049" y="0"/>
                </a:lnTo>
                <a:lnTo>
                  <a:pt x="432049" y="1377839"/>
                </a:lnTo>
                <a:lnTo>
                  <a:pt x="1" y="1704625"/>
                </a:lnTo>
                <a:cubicBezTo>
                  <a:pt x="1" y="1245170"/>
                  <a:pt x="0" y="785715"/>
                  <a:pt x="0" y="3262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Isosceles Triangle 16"/>
          <p:cNvSpPr/>
          <p:nvPr/>
        </p:nvSpPr>
        <p:spPr>
          <a:xfrm rot="18406825">
            <a:off x="3532188" y="3288409"/>
            <a:ext cx="691470" cy="350766"/>
          </a:xfrm>
          <a:custGeom>
            <a:avLst/>
            <a:gdLst>
              <a:gd name="connsiteX0" fmla="*/ 0 w 792088"/>
              <a:gd name="connsiteY0" fmla="*/ 637530 h 637530"/>
              <a:gd name="connsiteX1" fmla="*/ 396044 w 792088"/>
              <a:gd name="connsiteY1" fmla="*/ 0 h 637530"/>
              <a:gd name="connsiteX2" fmla="*/ 792088 w 792088"/>
              <a:gd name="connsiteY2" fmla="*/ 637530 h 637530"/>
              <a:gd name="connsiteX3" fmla="*/ 0 w 792088"/>
              <a:gd name="connsiteY3" fmla="*/ 637530 h 637530"/>
              <a:gd name="connsiteX0" fmla="*/ 0 w 769425"/>
              <a:gd name="connsiteY0" fmla="*/ 637530 h 637530"/>
              <a:gd name="connsiteX1" fmla="*/ 396044 w 769425"/>
              <a:gd name="connsiteY1" fmla="*/ 0 h 637530"/>
              <a:gd name="connsiteX2" fmla="*/ 769425 w 769425"/>
              <a:gd name="connsiteY2" fmla="*/ 511764 h 637530"/>
              <a:gd name="connsiteX3" fmla="*/ 0 w 769425"/>
              <a:gd name="connsiteY3" fmla="*/ 637530 h 637530"/>
              <a:gd name="connsiteX0" fmla="*/ 0 w 791865"/>
              <a:gd name="connsiteY0" fmla="*/ 368890 h 511764"/>
              <a:gd name="connsiteX1" fmla="*/ 418484 w 791865"/>
              <a:gd name="connsiteY1" fmla="*/ 0 h 511764"/>
              <a:gd name="connsiteX2" fmla="*/ 791865 w 791865"/>
              <a:gd name="connsiteY2" fmla="*/ 511764 h 511764"/>
              <a:gd name="connsiteX3" fmla="*/ 0 w 791865"/>
              <a:gd name="connsiteY3" fmla="*/ 368890 h 511764"/>
              <a:gd name="connsiteX0" fmla="*/ 0 w 694876"/>
              <a:gd name="connsiteY0" fmla="*/ 368890 h 405885"/>
              <a:gd name="connsiteX1" fmla="*/ 418484 w 694876"/>
              <a:gd name="connsiteY1" fmla="*/ 0 h 405885"/>
              <a:gd name="connsiteX2" fmla="*/ 694876 w 694876"/>
              <a:gd name="connsiteY2" fmla="*/ 405885 h 405885"/>
              <a:gd name="connsiteX3" fmla="*/ 0 w 694876"/>
              <a:gd name="connsiteY3" fmla="*/ 368890 h 405885"/>
              <a:gd name="connsiteX0" fmla="*/ 0 w 749093"/>
              <a:gd name="connsiteY0" fmla="*/ 368890 h 454547"/>
              <a:gd name="connsiteX1" fmla="*/ 418484 w 749093"/>
              <a:gd name="connsiteY1" fmla="*/ 0 h 454547"/>
              <a:gd name="connsiteX2" fmla="*/ 749093 w 749093"/>
              <a:gd name="connsiteY2" fmla="*/ 454547 h 454547"/>
              <a:gd name="connsiteX3" fmla="*/ 0 w 749093"/>
              <a:gd name="connsiteY3" fmla="*/ 368890 h 454547"/>
              <a:gd name="connsiteX0" fmla="*/ 0 w 749093"/>
              <a:gd name="connsiteY0" fmla="*/ 326005 h 411662"/>
              <a:gd name="connsiteX1" fmla="*/ 432704 w 749093"/>
              <a:gd name="connsiteY1" fmla="*/ 0 h 411662"/>
              <a:gd name="connsiteX2" fmla="*/ 749093 w 749093"/>
              <a:gd name="connsiteY2" fmla="*/ 411662 h 411662"/>
              <a:gd name="connsiteX3" fmla="*/ 0 w 749093"/>
              <a:gd name="connsiteY3" fmla="*/ 326005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093" h="411662">
                <a:moveTo>
                  <a:pt x="0" y="326005"/>
                </a:moveTo>
                <a:lnTo>
                  <a:pt x="432704" y="0"/>
                </a:lnTo>
                <a:lnTo>
                  <a:pt x="749093" y="411662"/>
                </a:lnTo>
                <a:lnTo>
                  <a:pt x="0" y="32600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Rectangle 1"/>
          <p:cNvSpPr/>
          <p:nvPr/>
        </p:nvSpPr>
        <p:spPr>
          <a:xfrm flipH="1" flipV="1">
            <a:off x="351694" y="4558972"/>
            <a:ext cx="3360479" cy="404470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  <a:gd name="connsiteX0" fmla="*/ 683391 w 6393160"/>
              <a:gd name="connsiteY0" fmla="*/ 5713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83391 w 6393160"/>
              <a:gd name="connsiteY4" fmla="*/ 57130 h 438019"/>
              <a:gd name="connsiteX0" fmla="*/ 637070 w 6393160"/>
              <a:gd name="connsiteY0" fmla="*/ 14282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37070 w 6393160"/>
              <a:gd name="connsiteY4" fmla="*/ 14282 h 438019"/>
              <a:gd name="connsiteX0" fmla="*/ 590749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590749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590749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59074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22530" name="Picture 2" descr="http://twainfuture.files.wordpress.com/2011/12/discu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4" y="1898090"/>
            <a:ext cx="3014693" cy="278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69A88-CB2F-4500-8437-AF2D24DD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55541-619C-423C-8653-A633B458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295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92" y="3923429"/>
            <a:ext cx="1617744" cy="1213308"/>
          </a:xfrm>
          <a:prstGeom prst="rect">
            <a:avLst/>
          </a:prstGeom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47" y="3607575"/>
            <a:ext cx="1699465" cy="11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41029" y="2031191"/>
            <a:ext cx="7763736" cy="7663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menyediakan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menerapkan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memperbaiki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terus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K3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666824" y="2861256"/>
            <a:ext cx="1165979" cy="11025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6347" flipH="1">
            <a:off x="3266806" y="3107847"/>
            <a:ext cx="1504601" cy="7666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1696" flipH="1">
            <a:off x="6371483" y="2913747"/>
            <a:ext cx="1504601" cy="766629"/>
          </a:xfrm>
          <a:prstGeom prst="rect">
            <a:avLst/>
          </a:prstGeom>
        </p:spPr>
      </p:pic>
      <p:pic>
        <p:nvPicPr>
          <p:cNvPr id="29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2" y="3664667"/>
            <a:ext cx="927089" cy="86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241029" y="4626976"/>
            <a:ext cx="1663923" cy="1326472"/>
          </a:xfrm>
          <a:prstGeom prst="roundRect">
            <a:avLst>
              <a:gd name="adj" fmla="val 0"/>
            </a:avLst>
          </a:prstGeom>
          <a:solidFill>
            <a:srgbClr val="FFCC00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manusia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keahlian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khusus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pengetahuan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tertentu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475094" y="4842556"/>
            <a:ext cx="2050170" cy="1276357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Infrastruktur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&amp;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Teknologi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bangunan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K3,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tanggap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darurat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668659" y="5097064"/>
            <a:ext cx="2383532" cy="1021849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 w="1905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keuangan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untuk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mendukung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penerapan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K3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1029" y="784576"/>
            <a:ext cx="723616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Sumberdaya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C747D-4B72-498F-93D7-16C124FA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BA5B9F-0B6D-42F2-B1F4-DBE9198F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68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3249" y="857395"/>
            <a:ext cx="6675210" cy="940777"/>
            <a:chOff x="176853" y="643094"/>
            <a:chExt cx="7231477" cy="1019175"/>
          </a:xfrm>
        </p:grpSpPr>
        <p:sp>
          <p:nvSpPr>
            <p:cNvPr id="6" name="Freeform 5"/>
            <p:cNvSpPr/>
            <p:nvPr/>
          </p:nvSpPr>
          <p:spPr>
            <a:xfrm>
              <a:off x="176853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Identifikasi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fungsi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kerja</a:t>
              </a:r>
              <a:r>
                <a:rPr lang="en-US" sz="1477" dirty="0">
                  <a:solidFill>
                    <a:schemeClr val="bg1"/>
                  </a:solidFill>
                </a:rPr>
                <a:t> &amp; </a:t>
              </a:r>
              <a:r>
                <a:rPr lang="en-US" sz="1477" dirty="0" err="1">
                  <a:solidFill>
                    <a:schemeClr val="bg1"/>
                  </a:solidFill>
                </a:rPr>
                <a:t>Persyaratan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461321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Tetapkan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Standar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4825660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Evaluasi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Standar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vs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Aktual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54977" y="2020727"/>
            <a:ext cx="8504460" cy="2578541"/>
          </a:xfrm>
          <a:prstGeom prst="roundRect">
            <a:avLst>
              <a:gd name="adj" fmla="val 921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:</a:t>
            </a: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Menentukan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kecukupan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kompetensi 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dibutuhkan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bagi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pekerja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/ orang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dibawah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kendali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berdampak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memberikan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kinerja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K3</a:t>
            </a: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Memastikan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bahwa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pekerja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berkompeten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kemampuan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mengidentifikasi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bahaya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)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berdasarkan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pengalaman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pendidikan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pelatihan</a:t>
            </a:r>
            <a:endParaRPr lang="en-US" sz="2000" u="sng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Jika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mengambil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kecukupan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kompetensi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mengevaluasi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keefektiftan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endParaRPr lang="en-US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3102033" y="4895160"/>
            <a:ext cx="5584767" cy="120032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i="1" dirty="0" err="1"/>
              <a:t>Tindakan</a:t>
            </a:r>
            <a:r>
              <a:rPr lang="en-US" i="1" dirty="0"/>
              <a:t> yang </a:t>
            </a:r>
            <a:r>
              <a:rPr lang="en-US" i="1" dirty="0" err="1"/>
              <a:t>diberlakukan</a:t>
            </a:r>
            <a:r>
              <a:rPr lang="en-US" i="1" dirty="0"/>
              <a:t> </a:t>
            </a: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, </a:t>
            </a:r>
            <a:r>
              <a:rPr lang="en-US" i="1" dirty="0" err="1"/>
              <a:t>seperti</a:t>
            </a:r>
            <a:r>
              <a:rPr lang="en-US" i="1" dirty="0"/>
              <a:t> </a:t>
            </a:r>
            <a:r>
              <a:rPr lang="en-US" i="1" dirty="0" err="1"/>
              <a:t>contoh</a:t>
            </a:r>
            <a:r>
              <a:rPr lang="en-US" i="1" dirty="0"/>
              <a:t>, </a:t>
            </a:r>
            <a:r>
              <a:rPr lang="en-US" i="1" u="sng" dirty="0" err="1"/>
              <a:t>penyediaan</a:t>
            </a:r>
            <a:r>
              <a:rPr lang="en-US" i="1" u="sng" dirty="0"/>
              <a:t> </a:t>
            </a:r>
            <a:r>
              <a:rPr lang="en-US" i="1" u="sng" dirty="0" err="1"/>
              <a:t>pelatihan</a:t>
            </a:r>
            <a:r>
              <a:rPr lang="en-US" i="1" dirty="0"/>
              <a:t>, </a:t>
            </a:r>
            <a:r>
              <a:rPr lang="en-US" i="1" u="sng" dirty="0" err="1"/>
              <a:t>pembimbingan</a:t>
            </a:r>
            <a:r>
              <a:rPr lang="en-US" i="1" dirty="0"/>
              <a:t>,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penugasan</a:t>
            </a:r>
            <a:r>
              <a:rPr lang="en-US" i="1" dirty="0"/>
              <a:t> </a:t>
            </a:r>
            <a:r>
              <a:rPr lang="en-US" i="1" dirty="0" err="1"/>
              <a:t>kembali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dipekerjakan</a:t>
            </a:r>
            <a:r>
              <a:rPr lang="en-US" i="1" dirty="0"/>
              <a:t> </a:t>
            </a:r>
            <a:r>
              <a:rPr lang="en-US" i="1" dirty="0" err="1"/>
              <a:t>saat</a:t>
            </a:r>
            <a:r>
              <a:rPr lang="en-US" i="1" dirty="0"/>
              <a:t> </a:t>
            </a:r>
            <a:r>
              <a:rPr lang="en-US" i="1" dirty="0" err="1"/>
              <a:t>ini</a:t>
            </a:r>
            <a:r>
              <a:rPr lang="en-US" i="1" dirty="0"/>
              <a:t>,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menyewa</a:t>
            </a:r>
            <a:r>
              <a:rPr lang="en-US" i="1" dirty="0"/>
              <a:t>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mengontrak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kompeten</a:t>
            </a:r>
            <a:r>
              <a:rPr lang="en-US" i="1" dirty="0"/>
              <a:t>.</a:t>
            </a:r>
            <a:endParaRPr lang="en-US" i="1" u="sng" dirty="0">
              <a:latin typeface="Tahoma" pitchFamily="34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54977" y="4895160"/>
            <a:ext cx="2612535" cy="107721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b-NO" sz="1600" dirty="0"/>
              <a:t>Organisasi harus menyimpan informasi terdokumentasi yang sesuai sebagai bukti kompetensi. </a:t>
            </a:r>
            <a:endParaRPr lang="en-US" sz="1600" i="1" u="sng" dirty="0">
              <a:latin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0397" y="111620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Kompetensi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624A3-F0A8-4AC8-9C18-92B3412A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B85326-561F-40EB-8449-8140B2FF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8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744DF-E078-475A-8244-A12D8A10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600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45844"/>
            <a:ext cx="9144000" cy="2293802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i="1" dirty="0" err="1">
                <a:solidFill>
                  <a:schemeClr val="bg1"/>
                </a:solidFill>
              </a:rPr>
              <a:t>Keselamatan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Kesehatan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Kerja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(K3) </a:t>
            </a:r>
            <a:r>
              <a:rPr lang="en-US" sz="2400" b="1" dirty="0" err="1">
                <a:solidFill>
                  <a:schemeClr val="bg1"/>
                </a:solidFill>
              </a:rPr>
              <a:t>adalah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segala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kegiatan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untuk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menjamin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melindungi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keselamatan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kesehatan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tenaga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melalui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u="sng" dirty="0">
                <a:solidFill>
                  <a:schemeClr val="bg1"/>
                </a:solidFill>
              </a:rPr>
              <a:t>Upaya </a:t>
            </a:r>
            <a:r>
              <a:rPr lang="en-US" sz="2400" b="1" u="sng" dirty="0" err="1">
                <a:solidFill>
                  <a:schemeClr val="bg1"/>
                </a:solidFill>
              </a:rPr>
              <a:t>pencegahan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kecelakaan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penyakit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akibat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(PP No 50 </a:t>
            </a:r>
            <a:r>
              <a:rPr lang="en-US" sz="2400" b="1" dirty="0" err="1">
                <a:solidFill>
                  <a:schemeClr val="bg1"/>
                </a:solidFill>
              </a:rPr>
              <a:t>Tahun</a:t>
            </a:r>
            <a:r>
              <a:rPr lang="en-US" sz="2400" b="1" dirty="0">
                <a:solidFill>
                  <a:schemeClr val="bg1"/>
                </a:solidFill>
              </a:rPr>
              <a:t> 2012)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b="1" i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-236247" y="1703729"/>
            <a:ext cx="2709851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b="1" i="1" dirty="0" err="1"/>
              <a:t>Definisi</a:t>
            </a:r>
            <a:r>
              <a:rPr lang="en-US" altLang="en-US" sz="3200" b="1" i="1" dirty="0"/>
              <a:t> K3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DAD0-7B43-40B4-8392-D54053073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52" b="9138"/>
          <a:stretch/>
        </p:blipFill>
        <p:spPr>
          <a:xfrm>
            <a:off x="0" y="4985165"/>
            <a:ext cx="9144000" cy="18728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57197-7B64-4E55-9179-0AB97C8E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EF5B6-4827-460F-91D1-4D3D8467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9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922" y="301758"/>
            <a:ext cx="3719039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Kepedulian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961" y="1460810"/>
            <a:ext cx="4785839" cy="520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Pekerja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/ Orang yang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dibawah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kendali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organisasi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harus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PEDULI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terhadap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Kebijakan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Sasaran</a:t>
            </a:r>
            <a:r>
              <a:rPr lang="en-US" sz="1846" dirty="0">
                <a:solidFill>
                  <a:srgbClr val="002060"/>
                </a:solidFill>
              </a:rPr>
              <a:t> K3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Kontribusi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terhadap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efektivitas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K3 </a:t>
            </a:r>
            <a:r>
              <a:rPr lang="en-US" sz="1846" dirty="0" err="1">
                <a:solidFill>
                  <a:srgbClr val="002060"/>
                </a:solidFill>
              </a:rPr>
              <a:t>termasuk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manfaatnya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Implikasi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potensi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dampaknya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dari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ketidaksesuaian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persyaratan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K3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u="sng" dirty="0" err="1">
                <a:solidFill>
                  <a:srgbClr val="FF0000"/>
                </a:solidFill>
              </a:rPr>
              <a:t>Insiden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hasil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investigasi</a:t>
            </a:r>
            <a:r>
              <a:rPr lang="en-US" sz="1846" u="sng" dirty="0">
                <a:solidFill>
                  <a:srgbClr val="FF0000"/>
                </a:solidFill>
              </a:rPr>
              <a:t> yang </a:t>
            </a:r>
            <a:r>
              <a:rPr lang="en-US" sz="1846" u="sng" dirty="0" err="1">
                <a:solidFill>
                  <a:srgbClr val="FF0000"/>
                </a:solidFill>
              </a:rPr>
              <a:t>relevan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dengan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mereka</a:t>
            </a:r>
            <a:endParaRPr lang="en-US" sz="1846" u="sng" dirty="0">
              <a:solidFill>
                <a:srgbClr val="FF000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Bahaya</a:t>
            </a:r>
            <a:r>
              <a:rPr lang="en-US" sz="1846" dirty="0">
                <a:solidFill>
                  <a:srgbClr val="002060"/>
                </a:solidFill>
              </a:rPr>
              <a:t>, </a:t>
            </a:r>
            <a:r>
              <a:rPr lang="en-US" sz="1846" dirty="0" err="1">
                <a:solidFill>
                  <a:srgbClr val="002060"/>
                </a:solidFill>
              </a:rPr>
              <a:t>risiko</a:t>
            </a:r>
            <a:r>
              <a:rPr lang="en-US" sz="1846" dirty="0">
                <a:solidFill>
                  <a:srgbClr val="002060"/>
                </a:solidFill>
              </a:rPr>
              <a:t> K3 dan </a:t>
            </a:r>
            <a:r>
              <a:rPr lang="en-US" sz="1846" dirty="0" err="1">
                <a:solidFill>
                  <a:srgbClr val="002060"/>
                </a:solidFill>
              </a:rPr>
              <a:t>tindakan</a:t>
            </a:r>
            <a:r>
              <a:rPr lang="en-US" sz="1846" dirty="0">
                <a:solidFill>
                  <a:srgbClr val="002060"/>
                </a:solidFill>
              </a:rPr>
              <a:t> yang </a:t>
            </a:r>
            <a:r>
              <a:rPr lang="en-US" sz="1846" dirty="0" err="1">
                <a:solidFill>
                  <a:srgbClr val="002060"/>
                </a:solidFill>
              </a:rPr>
              <a:t>ditetapkan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relevan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dengan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aktivitas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u="sng" dirty="0" err="1">
                <a:solidFill>
                  <a:srgbClr val="FF0000"/>
                </a:solidFill>
              </a:rPr>
              <a:t>Kemampuan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untuk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keluar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dari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situasi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berbahaya</a:t>
            </a:r>
            <a:r>
              <a:rPr lang="en-US" sz="1846" u="sng" dirty="0">
                <a:solidFill>
                  <a:srgbClr val="FF0000"/>
                </a:solidFill>
              </a:rPr>
              <a:t> yang </a:t>
            </a:r>
            <a:r>
              <a:rPr lang="en-US" sz="1846" u="sng" dirty="0" err="1">
                <a:solidFill>
                  <a:srgbClr val="FF0000"/>
                </a:solidFill>
              </a:rPr>
              <a:t>dapat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mengancam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keselamatan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kesehatan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mereka</a:t>
            </a:r>
            <a:endParaRPr lang="en-US" sz="1846" u="sng" dirty="0">
              <a:solidFill>
                <a:srgbClr val="FF0000"/>
              </a:solidFill>
            </a:endParaRPr>
          </a:p>
          <a:p>
            <a:endParaRPr lang="en-US" sz="1846" dirty="0">
              <a:solidFill>
                <a:srgbClr val="002060"/>
              </a:solidFill>
              <a:latin typeface="Arial Narrow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1F3E9-0E2C-450D-A1DC-7C8D64DB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0A725-F0CF-4A0B-8629-878F2166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r="39766"/>
          <a:stretch/>
        </p:blipFill>
        <p:spPr>
          <a:xfrm>
            <a:off x="0" y="1460810"/>
            <a:ext cx="3356517" cy="53971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104AC-5B83-4E8A-B7E0-0B8AF8AF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223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4363321" y="2570863"/>
            <a:ext cx="1720956" cy="657197"/>
          </a:xfrm>
          <a:prstGeom prst="flowChartProcess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</a:rPr>
              <a:t>PROSES KOMUNIKASI (7.4.1)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271" y="802919"/>
            <a:ext cx="6847395" cy="8596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harus</a:t>
            </a:r>
            <a:r>
              <a:rPr lang="en-US" sz="1662" dirty="0"/>
              <a:t> </a:t>
            </a:r>
            <a:r>
              <a:rPr lang="en-US" sz="1662" dirty="0" err="1"/>
              <a:t>menetapkan</a:t>
            </a:r>
            <a:r>
              <a:rPr lang="en-US" sz="1662" dirty="0"/>
              <a:t>, </a:t>
            </a:r>
            <a:r>
              <a:rPr lang="en-US" sz="1662" dirty="0" err="1"/>
              <a:t>menerapkan</a:t>
            </a:r>
            <a:r>
              <a:rPr lang="en-US" sz="1662" dirty="0"/>
              <a:t>, dan </a:t>
            </a:r>
            <a:r>
              <a:rPr lang="en-US" sz="1662" dirty="0" err="1"/>
              <a:t>memelihara</a:t>
            </a:r>
            <a:r>
              <a:rPr lang="en-US" sz="1662" dirty="0"/>
              <a:t> proses yang </a:t>
            </a:r>
            <a:r>
              <a:rPr lang="en-US" sz="1662" dirty="0" err="1"/>
              <a:t>diperlukan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komunikasi</a:t>
            </a:r>
            <a:r>
              <a:rPr lang="en-US" sz="1662" dirty="0"/>
              <a:t> internal dan </a:t>
            </a:r>
            <a:r>
              <a:rPr lang="en-US" sz="1662" dirty="0" err="1"/>
              <a:t>eksternal</a:t>
            </a:r>
            <a:r>
              <a:rPr lang="en-US" sz="1662" dirty="0"/>
              <a:t> yang </a:t>
            </a:r>
            <a:r>
              <a:rPr lang="en-US" sz="1662" dirty="0" err="1"/>
              <a:t>relevan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sistem</a:t>
            </a:r>
            <a:r>
              <a:rPr lang="en-US" sz="1662" dirty="0"/>
              <a:t> </a:t>
            </a:r>
            <a:r>
              <a:rPr lang="en-US" sz="1662" dirty="0" err="1"/>
              <a:t>manajemen</a:t>
            </a:r>
            <a:r>
              <a:rPr lang="en-US" sz="1662" dirty="0"/>
              <a:t> K3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4904">
            <a:off x="520169" y="1577321"/>
            <a:ext cx="515947" cy="811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6271" y="2419534"/>
            <a:ext cx="3490893" cy="13712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Termasuk</a:t>
            </a:r>
            <a:r>
              <a:rPr lang="en-US" sz="1662" dirty="0"/>
              <a:t> :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apa</a:t>
            </a:r>
            <a:r>
              <a:rPr lang="en-US" sz="1662" dirty="0"/>
              <a:t> yang </a:t>
            </a:r>
            <a:r>
              <a:rPr lang="en-US" sz="1662" dirty="0" err="1"/>
              <a:t>akan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r>
              <a:rPr lang="en-US" sz="1662" dirty="0"/>
              <a:t> 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kapan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siapa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bagaimana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</p:txBody>
      </p:sp>
      <p:sp>
        <p:nvSpPr>
          <p:cNvPr id="13" name="TextBox 12"/>
          <p:cNvSpPr txBox="1"/>
          <p:nvPr/>
        </p:nvSpPr>
        <p:spPr>
          <a:xfrm>
            <a:off x="416271" y="4088963"/>
            <a:ext cx="4464629" cy="16269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Mempertimbangkan</a:t>
            </a:r>
            <a:r>
              <a:rPr lang="en-US" sz="1662" dirty="0"/>
              <a:t> :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Keberagaman</a:t>
            </a:r>
            <a:r>
              <a:rPr lang="en-US" sz="1662" dirty="0"/>
              <a:t> (gender, </a:t>
            </a:r>
            <a:r>
              <a:rPr lang="en-US" sz="1662" dirty="0" err="1"/>
              <a:t>disabilitas</a:t>
            </a:r>
            <a:r>
              <a:rPr lang="en-US" sz="1662" dirty="0"/>
              <a:t>,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bahasa</a:t>
            </a:r>
            <a:r>
              <a:rPr lang="en-US" sz="1662" dirty="0"/>
              <a:t>, </a:t>
            </a:r>
            <a:r>
              <a:rPr lang="en-US" sz="1662" dirty="0" err="1"/>
              <a:t>dll</a:t>
            </a:r>
            <a:r>
              <a:rPr lang="en-US" sz="1662" dirty="0"/>
              <a:t>)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Pandangan</a:t>
            </a:r>
            <a:r>
              <a:rPr lang="en-US" sz="1662" dirty="0"/>
              <a:t> </a:t>
            </a:r>
            <a:r>
              <a:rPr lang="en-US" sz="1662" dirty="0" err="1"/>
              <a:t>pihak</a:t>
            </a:r>
            <a:r>
              <a:rPr lang="en-US" sz="1662" dirty="0"/>
              <a:t> </a:t>
            </a:r>
            <a:r>
              <a:rPr lang="en-US" sz="1662" dirty="0" err="1"/>
              <a:t>berkepentingan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lain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sistem</a:t>
            </a:r>
            <a:r>
              <a:rPr lang="en-US" sz="1662" dirty="0"/>
              <a:t> </a:t>
            </a:r>
            <a:r>
              <a:rPr lang="en-US" sz="1662" dirty="0" err="1"/>
              <a:t>manajemen</a:t>
            </a:r>
            <a:r>
              <a:rPr lang="en-US" sz="1662" dirty="0"/>
              <a:t> K3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003851" y="2389193"/>
            <a:ext cx="262783" cy="1172270"/>
          </a:xfrm>
          <a:prstGeom prst="rightArrow">
            <a:avLst/>
          </a:prstGeom>
          <a:solidFill>
            <a:srgbClr val="00FF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77579" flipH="1">
            <a:off x="4026025" y="3385096"/>
            <a:ext cx="1415324" cy="683230"/>
          </a:xfrm>
          <a:prstGeom prst="rect">
            <a:avLst/>
          </a:prstGeom>
        </p:spPr>
      </p:pic>
      <p:cxnSp>
        <p:nvCxnSpPr>
          <p:cNvPr id="16" name="Shape 78"/>
          <p:cNvCxnSpPr>
            <a:stCxn id="8" idx="3"/>
            <a:endCxn id="19" idx="1"/>
          </p:cNvCxnSpPr>
          <p:nvPr/>
        </p:nvCxnSpPr>
        <p:spPr>
          <a:xfrm flipV="1">
            <a:off x="6084277" y="2305890"/>
            <a:ext cx="363194" cy="5935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6447471" y="2074518"/>
            <a:ext cx="1849765" cy="462744"/>
          </a:xfrm>
          <a:prstGeom prst="flowChartProcess">
            <a:avLst/>
          </a:prstGeom>
          <a:solidFill>
            <a:srgbClr val="FF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bg1"/>
                </a:solidFill>
              </a:rPr>
              <a:t>Internal (7.4.2)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473964" y="4279206"/>
            <a:ext cx="1849765" cy="462744"/>
          </a:xfrm>
          <a:prstGeom prst="flowChartProcess">
            <a:avLst/>
          </a:prstGeom>
          <a:solidFill>
            <a:srgbClr val="FF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</a:rPr>
              <a:t>Eksternal</a:t>
            </a:r>
            <a:r>
              <a:rPr lang="en-US" sz="1846" dirty="0">
                <a:solidFill>
                  <a:schemeClr val="bg1"/>
                </a:solidFill>
              </a:rPr>
              <a:t> (7.4.3)</a:t>
            </a:r>
          </a:p>
        </p:txBody>
      </p:sp>
      <p:cxnSp>
        <p:nvCxnSpPr>
          <p:cNvPr id="23" name="Shape 78"/>
          <p:cNvCxnSpPr>
            <a:stCxn id="8" idx="3"/>
            <a:endCxn id="22" idx="1"/>
          </p:cNvCxnSpPr>
          <p:nvPr/>
        </p:nvCxnSpPr>
        <p:spPr>
          <a:xfrm>
            <a:off x="6084277" y="2899462"/>
            <a:ext cx="389687" cy="1611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73964" y="2588830"/>
            <a:ext cx="2479689" cy="14841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58265" indent="-158265">
              <a:buFont typeface="+mj-lt"/>
              <a:buAutoNum type="alphaLcParenR"/>
            </a:pPr>
            <a:r>
              <a:rPr lang="en-US" sz="1300" dirty="0" err="1"/>
              <a:t>melakukan</a:t>
            </a:r>
            <a:r>
              <a:rPr lang="en-US" sz="1300" dirty="0"/>
              <a:t> </a:t>
            </a:r>
            <a:r>
              <a:rPr lang="en-US" sz="1300" dirty="0" err="1"/>
              <a:t>komunikasi</a:t>
            </a:r>
            <a:r>
              <a:rPr lang="en-US" sz="1300" dirty="0"/>
              <a:t> </a:t>
            </a:r>
            <a:r>
              <a:rPr lang="en-US" sz="1300" dirty="0" err="1"/>
              <a:t>diantara</a:t>
            </a:r>
            <a:r>
              <a:rPr lang="en-US" sz="1300" dirty="0"/>
              <a:t> </a:t>
            </a:r>
            <a:r>
              <a:rPr lang="en-US" sz="1300" dirty="0" err="1"/>
              <a:t>berbagai</a:t>
            </a:r>
            <a:r>
              <a:rPr lang="en-US" sz="1300" dirty="0"/>
              <a:t> </a:t>
            </a:r>
            <a:r>
              <a:rPr lang="en-US" sz="1300" dirty="0" err="1"/>
              <a:t>tingkat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fungsi</a:t>
            </a:r>
            <a:r>
              <a:rPr lang="en-US" sz="1300" dirty="0"/>
              <a:t> </a:t>
            </a:r>
            <a:r>
              <a:rPr lang="en-US" sz="1300" dirty="0" err="1"/>
              <a:t>organisasi</a:t>
            </a:r>
            <a:r>
              <a:rPr lang="en-US" sz="1300" dirty="0"/>
              <a:t> </a:t>
            </a:r>
            <a:r>
              <a:rPr lang="en-US" sz="1300" dirty="0" err="1"/>
              <a:t>termasuk</a:t>
            </a:r>
            <a:r>
              <a:rPr lang="en-US" sz="1300" dirty="0"/>
              <a:t> </a:t>
            </a:r>
            <a:r>
              <a:rPr lang="en-US" sz="1300" dirty="0" err="1"/>
              <a:t>perubahan</a:t>
            </a:r>
            <a:endParaRPr lang="en-US" sz="1300" dirty="0"/>
          </a:p>
          <a:p>
            <a:pPr marL="158265" indent="-158265">
              <a:buFont typeface="+mj-lt"/>
              <a:buAutoNum type="alphaLcParenR"/>
            </a:pPr>
            <a:r>
              <a:rPr lang="en-US" sz="1300" dirty="0" err="1"/>
              <a:t>memastikan</a:t>
            </a:r>
            <a:r>
              <a:rPr lang="en-US" sz="1300" dirty="0"/>
              <a:t> proses </a:t>
            </a:r>
            <a:r>
              <a:rPr lang="en-US" sz="1300" dirty="0" err="1"/>
              <a:t>komunikasi</a:t>
            </a:r>
            <a:r>
              <a:rPr lang="en-US" sz="1300" dirty="0"/>
              <a:t> yang </a:t>
            </a:r>
            <a:r>
              <a:rPr lang="en-US" sz="1300" dirty="0" err="1"/>
              <a:t>memungkinkan</a:t>
            </a:r>
            <a:r>
              <a:rPr lang="en-US" sz="1300" dirty="0"/>
              <a:t> </a:t>
            </a:r>
            <a:r>
              <a:rPr lang="en-US" sz="1300" dirty="0" err="1"/>
              <a:t>pekerja</a:t>
            </a:r>
            <a:r>
              <a:rPr lang="en-US" sz="1300" dirty="0"/>
              <a:t> </a:t>
            </a:r>
            <a:r>
              <a:rPr lang="en-US" sz="1300" dirty="0" err="1"/>
              <a:t>kontribusi</a:t>
            </a:r>
            <a:r>
              <a:rPr lang="en-US" sz="1300" dirty="0"/>
              <a:t> </a:t>
            </a:r>
            <a:r>
              <a:rPr lang="en-US" sz="1300" dirty="0" err="1"/>
              <a:t>terhadap</a:t>
            </a:r>
            <a:r>
              <a:rPr lang="en-US" sz="1300" dirty="0"/>
              <a:t> continual improvement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36251" y="4952782"/>
            <a:ext cx="3617403" cy="11695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eksternal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relevan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K3,dengan </a:t>
            </a:r>
            <a:r>
              <a:rPr lang="en-US" sz="1400" dirty="0" err="1"/>
              <a:t>pertimbangan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dan </a:t>
            </a:r>
            <a:r>
              <a:rPr lang="en-US" sz="1400" dirty="0" err="1"/>
              <a:t>persyaratan</a:t>
            </a:r>
            <a:r>
              <a:rPr lang="en-US" sz="1400" dirty="0"/>
              <a:t> lain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0574" y="134858"/>
            <a:ext cx="715318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Komunikasi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416271" y="5827948"/>
            <a:ext cx="4277815" cy="8309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b-NO" sz="1600" dirty="0"/>
              <a:t>Organisasi harus menyimpan informasi terdokumentasi yang sesuai sebagai bukti komunikasi</a:t>
            </a:r>
            <a:endParaRPr lang="en-US" sz="1600" i="1" u="sng" dirty="0">
              <a:latin typeface="Tahoma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0DAE2-E301-455F-98B4-AAFC866A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6DC68F-B8A3-4A79-9634-7C6610D5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2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8106" y="3476279"/>
            <a:ext cx="8649681" cy="16269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Keluasan</a:t>
            </a:r>
            <a:r>
              <a:rPr lang="en-US" sz="1662" dirty="0"/>
              <a:t> </a:t>
            </a:r>
            <a:r>
              <a:rPr lang="en-US" sz="1662" dirty="0" err="1"/>
              <a:t>informasi</a:t>
            </a:r>
            <a:r>
              <a:rPr lang="en-US" sz="1662" dirty="0"/>
              <a:t> </a:t>
            </a:r>
            <a:r>
              <a:rPr lang="en-US" sz="1662" dirty="0" err="1"/>
              <a:t>terdokumentasi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SMK3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berbeda</a:t>
            </a:r>
            <a:r>
              <a:rPr lang="en-US" sz="1662" dirty="0"/>
              <a:t> </a:t>
            </a:r>
            <a:r>
              <a:rPr lang="en-US" sz="1662" dirty="0" err="1"/>
              <a:t>antar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karena</a:t>
            </a:r>
            <a:r>
              <a:rPr lang="en-US" sz="1662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ukuran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jenis</a:t>
            </a:r>
            <a:r>
              <a:rPr lang="en-US" sz="1662" dirty="0"/>
              <a:t> </a:t>
            </a:r>
            <a:r>
              <a:rPr lang="en-US" sz="1662" dirty="0" err="1"/>
              <a:t>kegiatan</a:t>
            </a:r>
            <a:r>
              <a:rPr lang="en-US" sz="1662" dirty="0"/>
              <a:t>, proses,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kebutuhan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memperagakan</a:t>
            </a:r>
            <a:r>
              <a:rPr lang="en-US" sz="1662" dirty="0"/>
              <a:t> </a:t>
            </a:r>
            <a:r>
              <a:rPr lang="en-US" sz="1662" dirty="0" err="1"/>
              <a:t>pemenuhan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lain </a:t>
            </a:r>
            <a:r>
              <a:rPr lang="en-US" sz="1662" dirty="0" err="1"/>
              <a:t>organisasi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kompleksitas</a:t>
            </a:r>
            <a:r>
              <a:rPr lang="en-US" sz="1662" dirty="0"/>
              <a:t> proses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interaksinya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kompetensi</a:t>
            </a:r>
            <a:r>
              <a:rPr lang="en-US" sz="1662" dirty="0"/>
              <a:t> </a:t>
            </a:r>
            <a:r>
              <a:rPr lang="en-US" sz="1662" dirty="0" err="1"/>
              <a:t>pekerja</a:t>
            </a:r>
            <a:endParaRPr lang="en-US" sz="1662" dirty="0"/>
          </a:p>
        </p:txBody>
      </p:sp>
      <p:sp>
        <p:nvSpPr>
          <p:cNvPr id="33" name="Flowchart: Process 32"/>
          <p:cNvSpPr/>
          <p:nvPr/>
        </p:nvSpPr>
        <p:spPr>
          <a:xfrm>
            <a:off x="3320940" y="1984804"/>
            <a:ext cx="1746637" cy="612391"/>
          </a:xfrm>
          <a:prstGeom prst="flowChartProcess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>
                <a:solidFill>
                  <a:schemeClr val="bg1"/>
                </a:solidFill>
              </a:rPr>
              <a:t>Sistem </a:t>
            </a:r>
            <a:r>
              <a:rPr lang="en-US" sz="1477" b="1" dirty="0" err="1">
                <a:solidFill>
                  <a:schemeClr val="bg1"/>
                </a:solidFill>
              </a:rPr>
              <a:t>Manajemen</a:t>
            </a:r>
            <a:r>
              <a:rPr lang="en-US" sz="1477" b="1" dirty="0">
                <a:solidFill>
                  <a:schemeClr val="bg1"/>
                </a:solidFill>
              </a:rPr>
              <a:t> K3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278106" y="1164975"/>
            <a:ext cx="2672862" cy="819829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</a:rPr>
              <a:t>Informasi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Terdokumentasi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disyaratkan</a:t>
            </a:r>
            <a:r>
              <a:rPr lang="en-US" sz="1477" dirty="0">
                <a:solidFill>
                  <a:schemeClr val="tx1"/>
                </a:solidFill>
              </a:rPr>
              <a:t> Standard ISO 45001:2018  </a:t>
            </a:r>
          </a:p>
        </p:txBody>
      </p:sp>
      <p:sp>
        <p:nvSpPr>
          <p:cNvPr id="35" name="Flowchart: Process 34"/>
          <p:cNvSpPr/>
          <p:nvPr/>
        </p:nvSpPr>
        <p:spPr>
          <a:xfrm>
            <a:off x="278106" y="2294574"/>
            <a:ext cx="2672862" cy="855306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</a:rPr>
              <a:t>Informasi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Terdokumentasi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ditentukan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oleh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organisasi</a:t>
            </a:r>
            <a:endParaRPr lang="en-US" sz="1477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68217" flipH="1">
            <a:off x="3007361" y="2526539"/>
            <a:ext cx="1018689" cy="6832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047683" y="1367643"/>
            <a:ext cx="1018689" cy="5990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8106" y="5255700"/>
            <a:ext cx="7195356" cy="774251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Dalam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</a:t>
            </a:r>
            <a:r>
              <a:rPr lang="en-US" sz="1477" dirty="0" err="1"/>
              <a:t>terbaru</a:t>
            </a:r>
            <a:r>
              <a:rPr lang="en-US" sz="1477" dirty="0"/>
              <a:t> </a:t>
            </a:r>
            <a:r>
              <a:rPr lang="en-US" sz="1477" dirty="0" err="1"/>
              <a:t>ini</a:t>
            </a:r>
            <a:r>
              <a:rPr lang="en-US" sz="1477" dirty="0"/>
              <a:t>, </a:t>
            </a:r>
            <a:r>
              <a:rPr lang="en-US" sz="1477" dirty="0" err="1"/>
              <a:t>istilah</a:t>
            </a:r>
            <a:r>
              <a:rPr lang="en-US" sz="1477" dirty="0"/>
              <a:t> “</a:t>
            </a:r>
            <a:r>
              <a:rPr lang="en-US" sz="1477" b="1" dirty="0"/>
              <a:t>Procedure</a:t>
            </a:r>
            <a:r>
              <a:rPr lang="en-US" sz="1477" dirty="0"/>
              <a:t>” </a:t>
            </a:r>
            <a:r>
              <a:rPr lang="en-US" sz="1477" dirty="0" err="1"/>
              <a:t>atau</a:t>
            </a:r>
            <a:r>
              <a:rPr lang="en-US" sz="1477" dirty="0"/>
              <a:t> “</a:t>
            </a:r>
            <a:r>
              <a:rPr lang="en-US" sz="1477" b="1" dirty="0"/>
              <a:t>Documented Procedure</a:t>
            </a:r>
            <a:r>
              <a:rPr lang="en-US" sz="1477" dirty="0"/>
              <a:t>” </a:t>
            </a:r>
            <a:r>
              <a:rPr lang="en-US" sz="1477" dirty="0" err="1"/>
              <a:t>diubah</a:t>
            </a:r>
            <a:r>
              <a:rPr lang="en-US" sz="1477" dirty="0"/>
              <a:t> </a:t>
            </a:r>
            <a:r>
              <a:rPr lang="en-US" sz="1477" dirty="0" err="1"/>
              <a:t>menjadi</a:t>
            </a:r>
            <a:r>
              <a:rPr lang="en-US" sz="1477" dirty="0"/>
              <a:t> “</a:t>
            </a:r>
            <a:r>
              <a:rPr lang="en-US" sz="1477" b="1" dirty="0"/>
              <a:t>Maintain Documented Information</a:t>
            </a:r>
            <a:r>
              <a:rPr lang="en-US" sz="1477" dirty="0"/>
              <a:t>”</a:t>
            </a:r>
          </a:p>
          <a:p>
            <a:r>
              <a:rPr lang="en-US" sz="1477" dirty="0" err="1"/>
              <a:t>Sedangkan</a:t>
            </a:r>
            <a:r>
              <a:rPr lang="en-US" sz="1477" dirty="0"/>
              <a:t>,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istilah</a:t>
            </a:r>
            <a:r>
              <a:rPr lang="en-US" sz="1477" dirty="0"/>
              <a:t> “</a:t>
            </a:r>
            <a:r>
              <a:rPr lang="en-US" sz="1477" b="1" dirty="0"/>
              <a:t>Record</a:t>
            </a:r>
            <a:r>
              <a:rPr lang="en-US" sz="1477" dirty="0"/>
              <a:t>” </a:t>
            </a:r>
            <a:r>
              <a:rPr lang="en-US" sz="1477" dirty="0" err="1"/>
              <a:t>diubah</a:t>
            </a:r>
            <a:r>
              <a:rPr lang="en-US" sz="1477" dirty="0"/>
              <a:t> </a:t>
            </a:r>
            <a:r>
              <a:rPr lang="en-US" sz="1477" dirty="0" err="1"/>
              <a:t>menjadi</a:t>
            </a:r>
            <a:r>
              <a:rPr lang="en-US" sz="1477" dirty="0"/>
              <a:t> “</a:t>
            </a:r>
            <a:r>
              <a:rPr lang="en-US" sz="1477" b="1" dirty="0"/>
              <a:t>Retain Documented Information</a:t>
            </a:r>
            <a:r>
              <a:rPr lang="en-US" sz="1477" dirty="0"/>
              <a:t>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9235" y="27682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Informasi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Terdokumentasi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E622B-1643-4B52-84BD-C367F295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146" name="Picture 2" descr="Image result for safety audit">
            <a:extLst>
              <a:ext uri="{FF2B5EF4-FFF2-40B4-BE49-F238E27FC236}">
                <a16:creationId xmlns:a16="http://schemas.microsoft.com/office/drawing/2014/main" id="{C5D73285-EB13-40C4-8735-684F53E9D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47" y="553206"/>
            <a:ext cx="2672862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A1AFF-5D58-4B45-85D5-72BEF17F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1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Process 29"/>
          <p:cNvSpPr/>
          <p:nvPr/>
        </p:nvSpPr>
        <p:spPr>
          <a:xfrm>
            <a:off x="1025712" y="2180486"/>
            <a:ext cx="2071953" cy="638417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 err="1">
                <a:solidFill>
                  <a:schemeClr val="tx1"/>
                </a:solidFill>
              </a:rPr>
              <a:t>Pembuatan</a:t>
            </a:r>
            <a:r>
              <a:rPr lang="en-US" sz="1477" b="1" dirty="0">
                <a:solidFill>
                  <a:schemeClr val="tx1"/>
                </a:solidFill>
              </a:rPr>
              <a:t> &amp; </a:t>
            </a:r>
            <a:r>
              <a:rPr lang="en-US" sz="1477" b="1" dirty="0" err="1">
                <a:solidFill>
                  <a:schemeClr val="tx1"/>
                </a:solidFill>
              </a:rPr>
              <a:t>Pemutakhiran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3625463" y="814392"/>
            <a:ext cx="1729053" cy="638417"/>
          </a:xfrm>
          <a:prstGeom prst="flowChartProcess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>
                <a:solidFill>
                  <a:schemeClr val="tx1"/>
                </a:solidFill>
              </a:rPr>
              <a:t>Proses </a:t>
            </a:r>
            <a:r>
              <a:rPr lang="en-US" sz="1477" b="1" dirty="0" err="1">
                <a:solidFill>
                  <a:schemeClr val="tx1"/>
                </a:solidFill>
              </a:rPr>
              <a:t>Informasi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Terdokumentasi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7" name="Flowchart: Process 16"/>
          <p:cNvSpPr/>
          <p:nvPr/>
        </p:nvSpPr>
        <p:spPr>
          <a:xfrm>
            <a:off x="5277809" y="2180486"/>
            <a:ext cx="2281151" cy="638417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 err="1">
                <a:solidFill>
                  <a:schemeClr val="tx1"/>
                </a:solidFill>
              </a:rPr>
              <a:t>Pengendalian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Informasi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Terdokumentasi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1392" y="2924699"/>
            <a:ext cx="3444071" cy="1910779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Ketika</a:t>
            </a:r>
            <a:r>
              <a:rPr lang="en-US" sz="1477" dirty="0"/>
              <a:t> </a:t>
            </a:r>
            <a:r>
              <a:rPr lang="en-US" sz="1477" dirty="0" err="1"/>
              <a:t>membuat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memutakhirkan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deskripsi</a:t>
            </a:r>
            <a:r>
              <a:rPr lang="en-US" sz="1477" dirty="0"/>
              <a:t>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judul</a:t>
            </a:r>
            <a:r>
              <a:rPr lang="en-US" sz="1477" dirty="0"/>
              <a:t>, </a:t>
            </a:r>
            <a:r>
              <a:rPr lang="en-US" sz="1477" dirty="0" err="1"/>
              <a:t>tanggal</a:t>
            </a:r>
            <a:r>
              <a:rPr lang="en-US" sz="1477" dirty="0"/>
              <a:t>, </a:t>
            </a:r>
            <a:r>
              <a:rPr lang="en-US" sz="1477" dirty="0" err="1"/>
              <a:t>penulis</a:t>
            </a:r>
            <a:r>
              <a:rPr lang="en-US" sz="1477" dirty="0"/>
              <a:t>, 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nomor</a:t>
            </a:r>
            <a:r>
              <a:rPr lang="en-US" sz="1477" dirty="0"/>
              <a:t> </a:t>
            </a:r>
            <a:r>
              <a:rPr lang="en-US" sz="1477" dirty="0" err="1"/>
              <a:t>acuan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/>
              <a:t>format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bahasa</a:t>
            </a:r>
            <a:r>
              <a:rPr lang="en-US" sz="1477" dirty="0"/>
              <a:t>, </a:t>
            </a:r>
            <a:r>
              <a:rPr lang="en-US" sz="1477" dirty="0" err="1"/>
              <a:t>versi</a:t>
            </a:r>
            <a:r>
              <a:rPr lang="en-US" sz="1477" dirty="0"/>
              <a:t> </a:t>
            </a:r>
            <a:r>
              <a:rPr lang="en-US" sz="1477" dirty="0" err="1"/>
              <a:t>piranti</a:t>
            </a:r>
            <a:r>
              <a:rPr lang="en-US" sz="1477" dirty="0"/>
              <a:t> </a:t>
            </a:r>
            <a:r>
              <a:rPr lang="en-US" sz="1477" dirty="0" err="1"/>
              <a:t>lunak</a:t>
            </a:r>
            <a:r>
              <a:rPr lang="en-US" sz="1477" dirty="0"/>
              <a:t>, </a:t>
            </a:r>
            <a:r>
              <a:rPr lang="en-US" sz="1477" dirty="0" err="1"/>
              <a:t>grafik</a:t>
            </a:r>
            <a:r>
              <a:rPr lang="en-US" sz="1477" dirty="0"/>
              <a:t>) </a:t>
            </a:r>
            <a:r>
              <a:rPr lang="en-US" sz="1477" dirty="0" err="1"/>
              <a:t>dan</a:t>
            </a:r>
            <a:r>
              <a:rPr lang="en-US" sz="1477" dirty="0"/>
              <a:t> media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kertas</a:t>
            </a:r>
            <a:r>
              <a:rPr lang="en-US" sz="1477" dirty="0"/>
              <a:t>, </a:t>
            </a:r>
            <a:r>
              <a:rPr lang="en-US" sz="1477" dirty="0" err="1"/>
              <a:t>elektronik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Tinjauan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persetujuan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kecukupan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kesesuaian</a:t>
            </a:r>
            <a:endParaRPr lang="en-US" sz="1477" dirty="0"/>
          </a:p>
        </p:txBody>
      </p:sp>
      <p:cxnSp>
        <p:nvCxnSpPr>
          <p:cNvPr id="19" name="Shape 78"/>
          <p:cNvCxnSpPr>
            <a:stCxn id="16" idx="2"/>
            <a:endCxn id="30" idx="0"/>
          </p:cNvCxnSpPr>
          <p:nvPr/>
        </p:nvCxnSpPr>
        <p:spPr>
          <a:xfrm rot="5400000">
            <a:off x="2912002" y="602497"/>
            <a:ext cx="727677" cy="24283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1392" y="5302496"/>
            <a:ext cx="3444071" cy="774251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Digunakan</a:t>
            </a:r>
            <a:r>
              <a:rPr lang="en-US" sz="1477" dirty="0"/>
              <a:t> </a:t>
            </a:r>
            <a:r>
              <a:rPr lang="en-US" sz="1477" dirty="0" err="1"/>
              <a:t>sebagai</a:t>
            </a:r>
            <a:r>
              <a:rPr lang="en-US" sz="1477" dirty="0"/>
              <a:t> PEDOMAN </a:t>
            </a:r>
            <a:r>
              <a:rPr lang="en-US" sz="1477" dirty="0" err="1"/>
              <a:t>dalam</a:t>
            </a:r>
            <a:r>
              <a:rPr lang="en-US" sz="1477" dirty="0"/>
              <a:t> </a:t>
            </a:r>
            <a:r>
              <a:rPr lang="en-US" sz="1477" dirty="0" err="1"/>
              <a:t>bekerja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/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mengendalikan</a:t>
            </a:r>
            <a:r>
              <a:rPr lang="en-US" sz="1477" dirty="0"/>
              <a:t> proses</a:t>
            </a:r>
          </a:p>
          <a:p>
            <a:r>
              <a:rPr lang="en-US" sz="1477" dirty="0"/>
              <a:t>(DOKUMEN INTERNAL &amp; EKSTERNAL)</a:t>
            </a:r>
          </a:p>
        </p:txBody>
      </p:sp>
      <p:sp>
        <p:nvSpPr>
          <p:cNvPr id="23" name="Right Arrow 22"/>
          <p:cNvSpPr/>
          <p:nvPr/>
        </p:nvSpPr>
        <p:spPr>
          <a:xfrm rot="5400000">
            <a:off x="1749601" y="4593936"/>
            <a:ext cx="307650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TextBox 23"/>
          <p:cNvSpPr txBox="1"/>
          <p:nvPr/>
        </p:nvSpPr>
        <p:spPr>
          <a:xfrm>
            <a:off x="3789485" y="2924699"/>
            <a:ext cx="5257800" cy="259269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Informasi</a:t>
            </a:r>
            <a:r>
              <a:rPr lang="en-US" sz="1477" dirty="0"/>
              <a:t> </a:t>
            </a:r>
            <a:r>
              <a:rPr lang="en-US" sz="1477" dirty="0" err="1"/>
              <a:t>terdokumentasi</a:t>
            </a:r>
            <a:r>
              <a:rPr lang="en-US" sz="1477" dirty="0"/>
              <a:t> </a:t>
            </a:r>
            <a:r>
              <a:rPr lang="en-US" sz="1477" dirty="0" err="1"/>
              <a:t>harus</a:t>
            </a:r>
            <a:r>
              <a:rPr lang="en-US" sz="1477" dirty="0"/>
              <a:t> </a:t>
            </a:r>
            <a:r>
              <a:rPr lang="en-US" sz="1477" dirty="0" err="1"/>
              <a:t>dikendalikan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memastikan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tersedia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digunakan</a:t>
            </a:r>
            <a:r>
              <a:rPr lang="en-US" sz="1477" dirty="0"/>
              <a:t>, </a:t>
            </a:r>
            <a:r>
              <a:rPr lang="en-US" sz="1477" dirty="0" err="1"/>
              <a:t>kapan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dimana</a:t>
            </a:r>
            <a:r>
              <a:rPr lang="en-US" sz="1477" dirty="0"/>
              <a:t> </a:t>
            </a: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diperlukan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terlindungi</a:t>
            </a:r>
            <a:r>
              <a:rPr lang="en-US" sz="1477" dirty="0"/>
              <a:t> (</a:t>
            </a:r>
            <a:r>
              <a:rPr lang="en-US" sz="1477" dirty="0" err="1"/>
              <a:t>kerahasiaan</a:t>
            </a:r>
            <a:r>
              <a:rPr lang="en-US" sz="1477" dirty="0"/>
              <a:t>, </a:t>
            </a:r>
            <a:r>
              <a:rPr lang="en-US" sz="1477" dirty="0" err="1"/>
              <a:t>penggunaan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tepat</a:t>
            </a:r>
            <a:r>
              <a:rPr lang="en-US" sz="1477" dirty="0"/>
              <a:t>, 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hilang</a:t>
            </a:r>
            <a:r>
              <a:rPr lang="en-US" sz="1477" dirty="0"/>
              <a:t> </a:t>
            </a:r>
            <a:r>
              <a:rPr lang="en-US" sz="1477" dirty="0" err="1"/>
              <a:t>integritas</a:t>
            </a:r>
            <a:r>
              <a:rPr lang="en-US" sz="1477" dirty="0"/>
              <a:t>)</a:t>
            </a:r>
          </a:p>
          <a:p>
            <a:r>
              <a:rPr lang="en-US" sz="1477" dirty="0"/>
              <a:t>Dan </a:t>
            </a:r>
            <a:r>
              <a:rPr lang="en-US" sz="1477" dirty="0" err="1"/>
              <a:t>dikendalikan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distribusi</a:t>
            </a:r>
            <a:r>
              <a:rPr lang="en-US" sz="1477" dirty="0"/>
              <a:t>, </a:t>
            </a:r>
            <a:r>
              <a:rPr lang="en-US" sz="1477" dirty="0" err="1"/>
              <a:t>akses</a:t>
            </a:r>
            <a:r>
              <a:rPr lang="en-US" sz="1477" dirty="0"/>
              <a:t>, </a:t>
            </a:r>
            <a:r>
              <a:rPr lang="en-US" sz="1477" dirty="0" err="1"/>
              <a:t>perolehan</a:t>
            </a:r>
            <a:r>
              <a:rPr lang="en-US" sz="1477" dirty="0"/>
              <a:t> </a:t>
            </a:r>
            <a:r>
              <a:rPr lang="en-US" sz="1477" dirty="0" err="1"/>
              <a:t>kembali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penggunaan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penyimpanan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pemeliharaan</a:t>
            </a:r>
            <a:r>
              <a:rPr lang="en-US" sz="1477" dirty="0"/>
              <a:t>, </a:t>
            </a:r>
            <a:r>
              <a:rPr lang="en-US" sz="1477" dirty="0" err="1"/>
              <a:t>termasuk</a:t>
            </a:r>
            <a:r>
              <a:rPr lang="en-US" sz="1477" dirty="0"/>
              <a:t> </a:t>
            </a:r>
            <a:r>
              <a:rPr lang="en-US" sz="1477" dirty="0" err="1"/>
              <a:t>menjaga</a:t>
            </a:r>
            <a:r>
              <a:rPr lang="en-US" sz="1477" dirty="0"/>
              <a:t> </a:t>
            </a:r>
            <a:r>
              <a:rPr lang="en-US" sz="1477" dirty="0" err="1"/>
              <a:t>tetap</a:t>
            </a:r>
            <a:r>
              <a:rPr lang="en-US" sz="1477" dirty="0"/>
              <a:t> </a:t>
            </a:r>
            <a:r>
              <a:rPr lang="en-US" sz="1477" dirty="0" err="1"/>
              <a:t>mudah</a:t>
            </a:r>
            <a:r>
              <a:rPr lang="en-US" sz="1477" dirty="0"/>
              <a:t> </a:t>
            </a:r>
            <a:r>
              <a:rPr lang="en-US" sz="1477" dirty="0" err="1"/>
              <a:t>dibaca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perubahan</a:t>
            </a:r>
            <a:r>
              <a:rPr lang="en-US" sz="1477" dirty="0"/>
              <a:t>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versi</a:t>
            </a:r>
            <a:r>
              <a:rPr lang="en-US" sz="1477" dirty="0"/>
              <a:t> / </a:t>
            </a:r>
            <a:r>
              <a:rPr lang="en-US" sz="1477" dirty="0" err="1"/>
              <a:t>revisi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retensi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penempatan</a:t>
            </a:r>
            <a:endParaRPr lang="en-US" sz="1477" dirty="0"/>
          </a:p>
        </p:txBody>
      </p:sp>
      <p:cxnSp>
        <p:nvCxnSpPr>
          <p:cNvPr id="25" name="Shape 78"/>
          <p:cNvCxnSpPr>
            <a:stCxn id="16" idx="2"/>
            <a:endCxn id="17" idx="0"/>
          </p:cNvCxnSpPr>
          <p:nvPr/>
        </p:nvCxnSpPr>
        <p:spPr>
          <a:xfrm rot="16200000" flipH="1">
            <a:off x="5090349" y="852449"/>
            <a:ext cx="727677" cy="19283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51465" y="5941725"/>
            <a:ext cx="4139621" cy="546945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Sebagai</a:t>
            </a:r>
            <a:r>
              <a:rPr lang="en-US" sz="1477" dirty="0"/>
              <a:t> </a:t>
            </a:r>
            <a:r>
              <a:rPr lang="en-US" sz="1477" dirty="0" err="1"/>
              <a:t>bukti</a:t>
            </a:r>
            <a:r>
              <a:rPr lang="en-US" sz="1477" dirty="0"/>
              <a:t> </a:t>
            </a:r>
            <a:r>
              <a:rPr lang="en-US" sz="1477" dirty="0" err="1"/>
              <a:t>hasil</a:t>
            </a:r>
            <a:r>
              <a:rPr lang="en-US" sz="1477" dirty="0"/>
              <a:t> PEKERJAAN </a:t>
            </a:r>
            <a:r>
              <a:rPr lang="en-US" sz="1477" dirty="0" err="1"/>
              <a:t>atau</a:t>
            </a:r>
            <a:r>
              <a:rPr lang="en-US" sz="1477" dirty="0"/>
              <a:t> IMPLEMENTASI (REKAMAN)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6264560" y="5259283"/>
            <a:ext cx="307650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8" name="Right Arrow 37"/>
          <p:cNvSpPr/>
          <p:nvPr/>
        </p:nvSpPr>
        <p:spPr>
          <a:xfrm rot="8692837">
            <a:off x="3584312" y="5145953"/>
            <a:ext cx="308969" cy="668293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Rectangle 19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Informasi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Terdokumentasi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43E6A-1792-4F6D-8AD9-B04A9FBE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267DB-37B7-4B3F-B17D-3C07378E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86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9D598D-8B4E-49E6-8AB1-C8D6EAE47B80}"/>
              </a:ext>
            </a:extLst>
          </p:cNvPr>
          <p:cNvSpPr/>
          <p:nvPr/>
        </p:nvSpPr>
        <p:spPr>
          <a:xfrm>
            <a:off x="0" y="0"/>
            <a:ext cx="9144000" cy="1687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06482" y="318591"/>
            <a:ext cx="5952961" cy="100856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bg1"/>
                </a:solidFill>
                <a:latin typeface="Arial Narrow" panose="020B0606020202030204" pitchFamily="34" charset="0"/>
                <a:cs typeface="Impact"/>
              </a:rPr>
              <a:t>OPERASI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94" y="1975716"/>
            <a:ext cx="8603453" cy="435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>
              <a:buFont typeface="+mj-lt"/>
              <a:buAutoNum type="arabicPeriod"/>
            </a:pPr>
            <a:r>
              <a:rPr lang="en-US" sz="1846" b="1" dirty="0" err="1"/>
              <a:t>Pelaksanaan</a:t>
            </a:r>
            <a:r>
              <a:rPr lang="en-US" sz="1846" b="1" dirty="0"/>
              <a:t> </a:t>
            </a:r>
            <a:r>
              <a:rPr lang="en-US" sz="1846" b="1" dirty="0" err="1"/>
              <a:t>untuk</a:t>
            </a:r>
            <a:r>
              <a:rPr lang="en-US" sz="1846" b="1" dirty="0"/>
              <a:t> </a:t>
            </a:r>
            <a:r>
              <a:rPr lang="en-US" sz="1846" b="1" dirty="0" err="1"/>
              <a:t>menangani</a:t>
            </a:r>
            <a:r>
              <a:rPr lang="en-US" sz="1846" b="1" dirty="0"/>
              <a:t> RISIKO &amp;PELUANG</a:t>
            </a:r>
          </a:p>
          <a:p>
            <a:pPr marL="260845" lvl="1"/>
            <a:r>
              <a:rPr lang="en-US" sz="1846" dirty="0"/>
              <a:t>Goal : </a:t>
            </a:r>
            <a:r>
              <a:rPr lang="en-US" sz="1846" dirty="0" err="1"/>
              <a:t>pelaksanaan</a:t>
            </a:r>
            <a:r>
              <a:rPr lang="en-US" sz="1846" dirty="0"/>
              <a:t> </a:t>
            </a:r>
            <a:r>
              <a:rPr lang="en-US" sz="1846" dirty="0" err="1"/>
              <a:t>sistem</a:t>
            </a:r>
            <a:r>
              <a:rPr lang="en-US" sz="1846" dirty="0"/>
              <a:t> </a:t>
            </a:r>
            <a:r>
              <a:rPr lang="en-US" sz="1846" dirty="0" err="1"/>
              <a:t>manajemen</a:t>
            </a:r>
            <a:r>
              <a:rPr lang="en-US" sz="1846" dirty="0"/>
              <a:t> K3 </a:t>
            </a:r>
            <a:r>
              <a:rPr lang="en-US" sz="1846" dirty="0" err="1"/>
              <a:t>berbasis</a:t>
            </a:r>
            <a:r>
              <a:rPr lang="en-US" sz="1846" dirty="0"/>
              <a:t> PENCEGAHAN dan </a:t>
            </a:r>
            <a:r>
              <a:rPr lang="en-US" sz="1846" dirty="0" err="1"/>
              <a:t>meningkatkan</a:t>
            </a:r>
            <a:r>
              <a:rPr lang="en-US" sz="1846" dirty="0"/>
              <a:t> KINERJA K3</a:t>
            </a:r>
          </a:p>
          <a:p>
            <a:pPr marL="260845" lvl="1"/>
            <a:endParaRPr lang="en-US" sz="1846" dirty="0"/>
          </a:p>
          <a:p>
            <a:pPr marL="316531" indent="-316531">
              <a:buFont typeface="+mj-lt"/>
              <a:buAutoNum type="arabicPeriod"/>
            </a:pPr>
            <a:r>
              <a:rPr lang="en-US" sz="1846" b="1" dirty="0" err="1"/>
              <a:t>Perencanaan</a:t>
            </a:r>
            <a:r>
              <a:rPr lang="en-US" sz="1846" b="1" dirty="0"/>
              <a:t> </a:t>
            </a:r>
            <a:r>
              <a:rPr lang="en-US" sz="1846" b="1" dirty="0" err="1"/>
              <a:t>dan</a:t>
            </a:r>
            <a:r>
              <a:rPr lang="en-US" sz="1846" b="1" dirty="0"/>
              <a:t> </a:t>
            </a:r>
            <a:r>
              <a:rPr lang="en-US" sz="1846" b="1" dirty="0" err="1"/>
              <a:t>Pengendalian</a:t>
            </a:r>
            <a:r>
              <a:rPr lang="en-US" sz="1846" b="1" dirty="0"/>
              <a:t> </a:t>
            </a:r>
            <a:r>
              <a:rPr lang="en-US" sz="1846" b="1" dirty="0" err="1"/>
              <a:t>Operasional</a:t>
            </a:r>
            <a:endParaRPr lang="en-US" sz="1846" b="1" dirty="0"/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Menetapkan</a:t>
            </a:r>
            <a:r>
              <a:rPr lang="en-US" sz="1846" dirty="0"/>
              <a:t> </a:t>
            </a:r>
            <a:r>
              <a:rPr lang="en-US" sz="1846" dirty="0" err="1"/>
              <a:t>Kriteria</a:t>
            </a:r>
            <a:r>
              <a:rPr lang="en-US" sz="1846" dirty="0"/>
              <a:t> </a:t>
            </a:r>
            <a:r>
              <a:rPr lang="en-US" sz="1846" dirty="0" err="1"/>
              <a:t>Operasi</a:t>
            </a:r>
            <a:r>
              <a:rPr lang="en-US" sz="1846" dirty="0"/>
              <a:t> &amp; </a:t>
            </a:r>
            <a:r>
              <a:rPr lang="en-US" sz="1846" dirty="0" err="1"/>
              <a:t>Pengendalian</a:t>
            </a:r>
            <a:r>
              <a:rPr lang="en-US" sz="1846" dirty="0"/>
              <a:t> </a:t>
            </a:r>
            <a:r>
              <a:rPr lang="en-US" sz="1846" dirty="0" err="1"/>
              <a:t>Operasional</a:t>
            </a:r>
            <a:endParaRPr lang="en-US" sz="1846" dirty="0"/>
          </a:p>
          <a:p>
            <a:pPr marL="527552" indent="-263776">
              <a:buFont typeface="Wingdings" charset="2"/>
              <a:buChar char="§"/>
            </a:pPr>
            <a:r>
              <a:rPr lang="en-US" sz="1846" b="1" u="sng" dirty="0" err="1">
                <a:solidFill>
                  <a:srgbClr val="FF0000"/>
                </a:solidFill>
              </a:rPr>
              <a:t>Mengendalikan</a:t>
            </a:r>
            <a:r>
              <a:rPr lang="en-US" sz="1846" b="1" u="sng" dirty="0">
                <a:solidFill>
                  <a:srgbClr val="FF0000"/>
                </a:solidFill>
              </a:rPr>
              <a:t> BAHAYA </a:t>
            </a:r>
            <a:r>
              <a:rPr lang="en-US" sz="1846" b="1" u="sng" dirty="0" err="1">
                <a:solidFill>
                  <a:srgbClr val="FF0000"/>
                </a:solidFill>
              </a:rPr>
              <a:t>dan</a:t>
            </a:r>
            <a:r>
              <a:rPr lang="en-US" sz="1846" b="1" u="sng" dirty="0">
                <a:solidFill>
                  <a:srgbClr val="FF0000"/>
                </a:solidFill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</a:rPr>
              <a:t>Mengurangi</a:t>
            </a:r>
            <a:r>
              <a:rPr lang="en-US" sz="1846" b="1" u="sng" dirty="0">
                <a:solidFill>
                  <a:srgbClr val="FF0000"/>
                </a:solidFill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</a:rPr>
              <a:t>Risiko</a:t>
            </a:r>
            <a:r>
              <a:rPr lang="en-US" sz="1846" b="1" u="sng" dirty="0">
                <a:solidFill>
                  <a:srgbClr val="FF0000"/>
                </a:solidFill>
              </a:rPr>
              <a:t> K3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Manajemen</a:t>
            </a:r>
            <a:r>
              <a:rPr lang="en-US" sz="1846" dirty="0"/>
              <a:t> </a:t>
            </a:r>
            <a:r>
              <a:rPr lang="en-US" sz="1846" dirty="0" err="1"/>
              <a:t>Perubahan</a:t>
            </a:r>
            <a:r>
              <a:rPr lang="en-US" sz="1846" dirty="0"/>
              <a:t> (Management of Change)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Pengadaan</a:t>
            </a:r>
            <a:r>
              <a:rPr lang="en-US" sz="1846" dirty="0"/>
              <a:t> (Procurement) </a:t>
            </a:r>
            <a:r>
              <a:rPr lang="en-US" sz="1846" dirty="0" err="1"/>
              <a:t>Barang</a:t>
            </a:r>
            <a:r>
              <a:rPr lang="en-US" sz="1846" dirty="0"/>
              <a:t> dan </a:t>
            </a:r>
            <a:r>
              <a:rPr lang="en-US" sz="1846" dirty="0" err="1"/>
              <a:t>Jasa</a:t>
            </a:r>
            <a:endParaRPr lang="en-US" sz="1846" dirty="0"/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Pengendalian</a:t>
            </a:r>
            <a:r>
              <a:rPr lang="en-US" sz="1846" dirty="0"/>
              <a:t> </a:t>
            </a:r>
            <a:r>
              <a:rPr lang="en-US" sz="1846" dirty="0" err="1"/>
              <a:t>Kontraktor</a:t>
            </a:r>
            <a:r>
              <a:rPr lang="en-US" sz="1846" dirty="0"/>
              <a:t> &amp; </a:t>
            </a:r>
            <a:r>
              <a:rPr lang="en-US" sz="1846" dirty="0" err="1"/>
              <a:t>Alih</a:t>
            </a:r>
            <a:r>
              <a:rPr lang="en-US" sz="1846" dirty="0"/>
              <a:t> </a:t>
            </a:r>
            <a:r>
              <a:rPr lang="en-US" sz="1846" dirty="0" err="1"/>
              <a:t>Daya</a:t>
            </a:r>
            <a:r>
              <a:rPr lang="en-US" sz="1846" dirty="0"/>
              <a:t> (Outsourcing)</a:t>
            </a:r>
          </a:p>
          <a:p>
            <a:pPr marL="263776"/>
            <a:endParaRPr lang="en-US" sz="1846" dirty="0"/>
          </a:p>
          <a:p>
            <a:pPr marL="263776" indent="-263776">
              <a:buFont typeface="+mj-lt"/>
              <a:buAutoNum type="arabicPeriod" startAt="3"/>
            </a:pPr>
            <a:r>
              <a:rPr lang="en-US" sz="1846" b="1" dirty="0" err="1"/>
              <a:t>Pelaksanaan</a:t>
            </a:r>
            <a:r>
              <a:rPr lang="en-US" sz="1846" b="1" dirty="0"/>
              <a:t> </a:t>
            </a:r>
            <a:r>
              <a:rPr lang="en-US" sz="1846" b="1" dirty="0" err="1"/>
              <a:t>rencana</a:t>
            </a:r>
            <a:r>
              <a:rPr lang="en-US" sz="1846" b="1" dirty="0"/>
              <a:t> </a:t>
            </a:r>
            <a:r>
              <a:rPr lang="en-US" sz="1846" b="1" dirty="0" err="1"/>
              <a:t>tindakan</a:t>
            </a:r>
            <a:r>
              <a:rPr lang="en-US" sz="1846" b="1" dirty="0"/>
              <a:t> </a:t>
            </a:r>
            <a:r>
              <a:rPr lang="en-US" sz="1846" b="1" dirty="0" err="1"/>
              <a:t>untuk</a:t>
            </a:r>
            <a:r>
              <a:rPr lang="en-US" sz="1846" b="1" dirty="0"/>
              <a:t> </a:t>
            </a:r>
            <a:r>
              <a:rPr lang="en-US" sz="1846" b="1" dirty="0" err="1"/>
              <a:t>mengatasi</a:t>
            </a:r>
            <a:r>
              <a:rPr lang="en-US" sz="1846" b="1" dirty="0"/>
              <a:t> :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Risiko</a:t>
            </a:r>
            <a:r>
              <a:rPr lang="en-US" sz="1846" dirty="0"/>
              <a:t> </a:t>
            </a:r>
            <a:r>
              <a:rPr lang="en-US" sz="1846" dirty="0" err="1"/>
              <a:t>dan</a:t>
            </a:r>
            <a:r>
              <a:rPr lang="en-US" sz="1846" dirty="0"/>
              <a:t> </a:t>
            </a:r>
            <a:r>
              <a:rPr lang="en-US" sz="1846" dirty="0" err="1"/>
              <a:t>Peluang</a:t>
            </a:r>
            <a:endParaRPr lang="en-US" sz="1846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Bahaya</a:t>
            </a:r>
            <a:r>
              <a:rPr lang="en-US" sz="1846" dirty="0"/>
              <a:t> 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Pemenuhan</a:t>
            </a:r>
            <a:r>
              <a:rPr lang="en-US" sz="1846" dirty="0"/>
              <a:t> </a:t>
            </a:r>
            <a:r>
              <a:rPr lang="en-US" sz="1846" dirty="0" err="1"/>
              <a:t>Persyaratan</a:t>
            </a:r>
            <a:r>
              <a:rPr lang="en-US" sz="1846" dirty="0"/>
              <a:t> </a:t>
            </a:r>
            <a:r>
              <a:rPr lang="en-US" sz="1846" dirty="0" err="1"/>
              <a:t>Hukum</a:t>
            </a:r>
            <a:r>
              <a:rPr lang="en-US" sz="1846" dirty="0"/>
              <a:t> dan </a:t>
            </a:r>
            <a:r>
              <a:rPr lang="en-US" sz="1846" dirty="0" err="1"/>
              <a:t>Persyaratan</a:t>
            </a:r>
            <a:r>
              <a:rPr lang="en-US" sz="1846" dirty="0"/>
              <a:t> Lain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61E6D-14FA-4017-8EF8-8C51C5E9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4A0B5-A3E1-4C2C-838A-FBD7FF1F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057" y="3791780"/>
            <a:ext cx="2695885" cy="26958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E5D56-7B52-4460-96EC-DDDAE81B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2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46520" y="665701"/>
            <a:ext cx="8689648" cy="265008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mengendalikan</a:t>
            </a:r>
            <a:r>
              <a:rPr lang="en-US" sz="1662" dirty="0">
                <a:latin typeface="Arial Narrow" pitchFamily="34" charset="0"/>
              </a:rPr>
              <a:t> dan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proses yang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memenuhi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K3, dan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ditetapkan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dalam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klausul</a:t>
            </a:r>
            <a:r>
              <a:rPr lang="en-US" sz="1662" dirty="0">
                <a:latin typeface="Arial Narrow" pitchFamily="34" charset="0"/>
              </a:rPr>
              <a:t> 6,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kriteria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proses: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proses, </a:t>
            </a:r>
            <a:r>
              <a:rPr lang="en-US" sz="1662" dirty="0" err="1">
                <a:latin typeface="Arial Narrow" pitchFamily="34" charset="0"/>
              </a:rPr>
              <a:t>menurut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kriteria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menjaga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terdokumentasi</a:t>
            </a:r>
            <a:endParaRPr lang="en-US" sz="1662" dirty="0">
              <a:latin typeface="Arial Narrow" pitchFamily="34" charset="0"/>
            </a:endParaRP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adaptasi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Koordinasi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organisasi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lain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apabila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berada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pada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lokasi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multi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perusahaan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25989" y="4932609"/>
            <a:ext cx="1688123" cy="67524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Perencanaan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78235" y="4946072"/>
            <a:ext cx="1688123" cy="67524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Perencanaan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41430" y="4149491"/>
            <a:ext cx="1852246" cy="2277426"/>
            <a:chOff x="522510" y="2344068"/>
            <a:chExt cx="2006600" cy="1837355"/>
          </a:xfrm>
        </p:grpSpPr>
        <p:sp>
          <p:nvSpPr>
            <p:cNvPr id="22" name="Rectangle 21"/>
            <p:cNvSpPr/>
            <p:nvPr/>
          </p:nvSpPr>
          <p:spPr>
            <a:xfrm>
              <a:off x="522510" y="2344068"/>
              <a:ext cx="2006600" cy="1837355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3793" y="2417634"/>
              <a:ext cx="1828800" cy="4823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Konteks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Organisasi</a:t>
              </a:r>
              <a:endParaRPr lang="en-US" sz="1477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8713" y="2954791"/>
              <a:ext cx="1828800" cy="585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Hukum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Lain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3793" y="3611336"/>
              <a:ext cx="1828800" cy="4312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Bahaya</a:t>
              </a:r>
              <a:endParaRPr lang="en-US" sz="1477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6" name="Straight Arrow Connector 25"/>
          <p:cNvCxnSpPr>
            <a:stCxn id="27" idx="0"/>
            <a:endCxn id="19" idx="2"/>
          </p:cNvCxnSpPr>
          <p:nvPr/>
        </p:nvCxnSpPr>
        <p:spPr>
          <a:xfrm flipV="1">
            <a:off x="3270050" y="5607859"/>
            <a:ext cx="0" cy="3331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25989" y="5941012"/>
            <a:ext cx="1688123" cy="42203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4114112" y="5270234"/>
            <a:ext cx="16412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19" idx="1"/>
          </p:cNvCxnSpPr>
          <p:nvPr/>
        </p:nvCxnSpPr>
        <p:spPr>
          <a:xfrm flipV="1">
            <a:off x="2093676" y="5270234"/>
            <a:ext cx="332313" cy="179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78"/>
          <p:cNvCxnSpPr>
            <a:stCxn id="22" idx="3"/>
            <a:endCxn id="27" idx="1"/>
          </p:cNvCxnSpPr>
          <p:nvPr/>
        </p:nvCxnSpPr>
        <p:spPr>
          <a:xfrm>
            <a:off x="2093676" y="5288204"/>
            <a:ext cx="332313" cy="8638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78"/>
          <p:cNvCxnSpPr>
            <a:stCxn id="22" idx="3"/>
            <a:endCxn id="41" idx="1"/>
          </p:cNvCxnSpPr>
          <p:nvPr/>
        </p:nvCxnSpPr>
        <p:spPr>
          <a:xfrm flipV="1">
            <a:off x="2093676" y="4426841"/>
            <a:ext cx="332313" cy="86136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25989" y="4203279"/>
            <a:ext cx="1688123" cy="4471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Sasaran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K3</a:t>
            </a:r>
          </a:p>
        </p:txBody>
      </p:sp>
      <p:cxnSp>
        <p:nvCxnSpPr>
          <p:cNvPr id="45" name="Straight Arrow Connector 44"/>
          <p:cNvCxnSpPr>
            <a:stCxn id="41" idx="2"/>
            <a:endCxn id="19" idx="0"/>
          </p:cNvCxnSpPr>
          <p:nvPr/>
        </p:nvCxnSpPr>
        <p:spPr>
          <a:xfrm>
            <a:off x="3270050" y="4650404"/>
            <a:ext cx="0" cy="2822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166937" y="4890625"/>
            <a:ext cx="1582809" cy="7792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Kriteria</a:t>
            </a:r>
            <a:r>
              <a:rPr lang="en-US" sz="1600" b="1" dirty="0">
                <a:solidFill>
                  <a:schemeClr val="tx1"/>
                </a:solidFill>
              </a:rPr>
              <a:t> Proses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/>
          <p:cNvCxnSpPr>
            <a:stCxn id="20" idx="3"/>
            <a:endCxn id="50" idx="2"/>
          </p:cNvCxnSpPr>
          <p:nvPr/>
        </p:nvCxnSpPr>
        <p:spPr>
          <a:xfrm flipV="1">
            <a:off x="5966358" y="5280243"/>
            <a:ext cx="200579" cy="34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 rot="5400000">
            <a:off x="6838598" y="4308893"/>
            <a:ext cx="239484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aphicFrame>
        <p:nvGraphicFramePr>
          <p:cNvPr id="61" name="Diagram 60"/>
          <p:cNvGraphicFramePr/>
          <p:nvPr>
            <p:extLst>
              <p:ext uri="{D42A27DB-BD31-4B8C-83A1-F6EECF244321}">
                <p14:modId xmlns:p14="http://schemas.microsoft.com/office/powerpoint/2010/main" val="2191908627"/>
              </p:ext>
            </p:extLst>
          </p:nvPr>
        </p:nvGraphicFramePr>
        <p:xfrm>
          <a:off x="5268965" y="2171169"/>
          <a:ext cx="3363403" cy="249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Rectangle 67"/>
          <p:cNvSpPr/>
          <p:nvPr/>
        </p:nvSpPr>
        <p:spPr>
          <a:xfrm>
            <a:off x="8264378" y="2204051"/>
            <a:ext cx="796244" cy="2446351"/>
          </a:xfrm>
          <a:prstGeom prst="rect">
            <a:avLst/>
          </a:prstGeom>
          <a:solidFill>
            <a:srgbClr val="FF5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Hierarchy Control</a:t>
            </a:r>
          </a:p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(8.1.2)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50969" y="6067676"/>
            <a:ext cx="2597554" cy="45455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Emergency Preparedness &amp; Response (8.2)</a:t>
            </a:r>
          </a:p>
        </p:txBody>
      </p:sp>
      <p:cxnSp>
        <p:nvCxnSpPr>
          <p:cNvPr id="91" name="Straight Arrow Connector 90"/>
          <p:cNvCxnSpPr>
            <a:stCxn id="80" idx="2"/>
          </p:cNvCxnSpPr>
          <p:nvPr/>
        </p:nvCxnSpPr>
        <p:spPr>
          <a:xfrm flipH="1" flipV="1">
            <a:off x="7365791" y="5669860"/>
            <a:ext cx="383955" cy="852374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961830" y="4981372"/>
            <a:ext cx="1181171" cy="587196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diharapkan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8" name="Straight Arrow Connector 97"/>
          <p:cNvCxnSpPr>
            <a:stCxn id="50" idx="6"/>
            <a:endCxn id="97" idx="1"/>
          </p:cNvCxnSpPr>
          <p:nvPr/>
        </p:nvCxnSpPr>
        <p:spPr>
          <a:xfrm flipV="1">
            <a:off x="7749746" y="5274970"/>
            <a:ext cx="212084" cy="52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1600" y="80897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Pengendalian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Operasional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27365-195F-4076-A3EA-73B1E81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A7A80C-B19C-475C-8081-E7F93DF0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86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397" y="136197"/>
            <a:ext cx="89036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Manajemen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Perubahan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(Management of Change)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397" y="984394"/>
            <a:ext cx="4164115" cy="495206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proses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dan </a:t>
            </a:r>
            <a:r>
              <a:rPr lang="en-US" sz="1662" dirty="0" err="1">
                <a:latin typeface="Arial Narrow" pitchFamily="34" charset="0"/>
              </a:rPr>
              <a:t>mengendalikan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terencana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sementara</a:t>
            </a:r>
            <a:r>
              <a:rPr lang="en-US" sz="1662" dirty="0">
                <a:latin typeface="Arial Narrow" pitchFamily="34" charset="0"/>
              </a:rPr>
              <a:t> dan </a:t>
            </a:r>
            <a:r>
              <a:rPr lang="en-US" sz="1662" dirty="0" err="1">
                <a:latin typeface="Arial Narrow" pitchFamily="34" charset="0"/>
              </a:rPr>
              <a:t>permanen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berdampak</a:t>
            </a:r>
            <a:r>
              <a:rPr lang="en-US" sz="1662" dirty="0">
                <a:latin typeface="Arial Narrow" pitchFamily="34" charset="0"/>
              </a:rPr>
              <a:t> pada </a:t>
            </a:r>
            <a:r>
              <a:rPr lang="en-US" sz="1662" dirty="0" err="1">
                <a:latin typeface="Arial Narrow" pitchFamily="34" charset="0"/>
              </a:rPr>
              <a:t>Kinerja</a:t>
            </a:r>
            <a:r>
              <a:rPr lang="en-US" sz="1662" dirty="0">
                <a:latin typeface="Arial Narrow" pitchFamily="34" charset="0"/>
              </a:rPr>
              <a:t> K3, </a:t>
            </a:r>
            <a:r>
              <a:rPr lang="en-US" sz="1662" dirty="0" err="1">
                <a:latin typeface="Arial Narrow" pitchFamily="34" charset="0"/>
              </a:rPr>
              <a:t>termasuk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Produk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proses </a:t>
            </a:r>
            <a:r>
              <a:rPr lang="en-US" sz="1662" dirty="0" err="1">
                <a:latin typeface="Arial Narrow" pitchFamily="34" charset="0"/>
              </a:rPr>
              <a:t>baru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perubahannya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Lingkungan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r>
              <a:rPr lang="en-US" sz="1662" dirty="0">
                <a:latin typeface="Arial Narrow" pitchFamily="34" charset="0"/>
              </a:rPr>
              <a:t>,</a:t>
            </a: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Organisasi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Lokasi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Peralatan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Tenaga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hukum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Pengetahuan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bahaya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risiko</a:t>
            </a:r>
            <a:r>
              <a:rPr lang="en-US" sz="1662" dirty="0">
                <a:latin typeface="Arial Narrow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Pengembangan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teknologi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pengetahuan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meninjau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tidak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terencana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mengambil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menangani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dampaknya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4753" y="760832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Identifikasi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4753" y="1527314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Dampak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4752" y="2293795"/>
            <a:ext cx="1688123" cy="77213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Penetapan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rencana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751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4751" y="3393189"/>
            <a:ext cx="1688123" cy="58714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Persetujuan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5488815" y="1207956"/>
            <a:ext cx="0" cy="3193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5488814" y="1974438"/>
            <a:ext cx="1" cy="3193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9" idx="0"/>
          </p:cNvCxnSpPr>
          <p:nvPr/>
        </p:nvCxnSpPr>
        <p:spPr>
          <a:xfrm flipH="1">
            <a:off x="5488813" y="3065928"/>
            <a:ext cx="1" cy="3272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45" idx="0"/>
          </p:cNvCxnSpPr>
          <p:nvPr/>
        </p:nvCxnSpPr>
        <p:spPr>
          <a:xfrm>
            <a:off x="5488813" y="3980330"/>
            <a:ext cx="0" cy="4185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ecision 22"/>
          <p:cNvSpPr/>
          <p:nvPr/>
        </p:nvSpPr>
        <p:spPr>
          <a:xfrm>
            <a:off x="6823175" y="335341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Efektif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4" name="Straight Arrow Connector 23"/>
          <p:cNvCxnSpPr>
            <a:stCxn id="23" idx="2"/>
            <a:endCxn id="30" idx="0"/>
          </p:cNvCxnSpPr>
          <p:nvPr/>
        </p:nvCxnSpPr>
        <p:spPr>
          <a:xfrm>
            <a:off x="7667237" y="4119901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23175" y="4397838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Tetapkan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23175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Laporkan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kepada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Top Management</a:t>
            </a:r>
          </a:p>
        </p:txBody>
      </p:sp>
      <p:cxnSp>
        <p:nvCxnSpPr>
          <p:cNvPr id="32" name="Straight Arrow Connector 31"/>
          <p:cNvCxnSpPr>
            <a:stCxn id="30" idx="2"/>
            <a:endCxn id="31" idx="0"/>
          </p:cNvCxnSpPr>
          <p:nvPr/>
        </p:nvCxnSpPr>
        <p:spPr>
          <a:xfrm>
            <a:off x="7667237" y="5164320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23" idx="0"/>
          </p:cNvCxnSpPr>
          <p:nvPr/>
        </p:nvCxnSpPr>
        <p:spPr>
          <a:xfrm rot="5400000" flipH="1" flipV="1">
            <a:off x="5150365" y="3691867"/>
            <a:ext cx="2855320" cy="2178424"/>
          </a:xfrm>
          <a:prstGeom prst="bentConnector5">
            <a:avLst>
              <a:gd name="adj1" fmla="val -8006"/>
              <a:gd name="adj2" fmla="val 50000"/>
              <a:gd name="adj3" fmla="val 10800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2"/>
            <a:endCxn id="8" idx="0"/>
          </p:cNvCxnSpPr>
          <p:nvPr/>
        </p:nvCxnSpPr>
        <p:spPr>
          <a:xfrm>
            <a:off x="5488813" y="5033177"/>
            <a:ext cx="0" cy="409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44751" y="4398843"/>
            <a:ext cx="1688123" cy="6343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86230" y="4060183"/>
            <a:ext cx="3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457594" y="373666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US" dirty="0"/>
          </a:p>
        </p:txBody>
      </p:sp>
      <p:cxnSp>
        <p:nvCxnSpPr>
          <p:cNvPr id="61" name="Straight Arrow Connector 35"/>
          <p:cNvCxnSpPr>
            <a:stCxn id="23" idx="3"/>
            <a:endCxn id="65" idx="3"/>
          </p:cNvCxnSpPr>
          <p:nvPr/>
        </p:nvCxnSpPr>
        <p:spPr>
          <a:xfrm flipV="1">
            <a:off x="8511298" y="2142273"/>
            <a:ext cx="53787" cy="1594387"/>
          </a:xfrm>
          <a:prstGeom prst="bentConnector3">
            <a:avLst>
              <a:gd name="adj1" fmla="val 52501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876962" y="1825106"/>
            <a:ext cx="1688123" cy="63433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Korektif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35"/>
          <p:cNvCxnSpPr>
            <a:stCxn id="65" idx="1"/>
            <a:endCxn id="7" idx="3"/>
          </p:cNvCxnSpPr>
          <p:nvPr/>
        </p:nvCxnSpPr>
        <p:spPr>
          <a:xfrm rot="10800000" flipV="1">
            <a:off x="6332876" y="2142272"/>
            <a:ext cx="544087" cy="53758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4FDEAA-DAD0-428A-8878-D2A35ADA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A7A72-79FE-4A77-9142-E4779745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53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8332" y="12308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2069" y="675112"/>
            <a:ext cx="8311932" cy="603883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melaksanakan</a:t>
            </a:r>
            <a:r>
              <a:rPr lang="en-US" sz="1662" dirty="0">
                <a:latin typeface="Arial Narrow" pitchFamily="34" charset="0"/>
              </a:rPr>
              <a:t> dan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dan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memastikan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Sistem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2069" y="155072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Permintaan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2071" y="239069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Cek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Kelengkapan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Data</a:t>
            </a:r>
          </a:p>
        </p:txBody>
      </p:sp>
      <p:sp>
        <p:nvSpPr>
          <p:cNvPr id="28" name="Flowchart: Decision 27"/>
          <p:cNvSpPr/>
          <p:nvPr/>
        </p:nvSpPr>
        <p:spPr>
          <a:xfrm>
            <a:off x="832070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Lengkap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07973" y="1405035"/>
            <a:ext cx="5620871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>
                <a:latin typeface="Arial Narrow" pitchFamily="34" charset="0"/>
              </a:rPr>
              <a:t>User </a:t>
            </a:r>
            <a:r>
              <a:rPr lang="en-US" sz="1662" dirty="0" err="1">
                <a:latin typeface="Arial Narrow" pitchFamily="34" charset="0"/>
              </a:rPr>
              <a:t>mengajukan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permintaan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kelengkapan</a:t>
            </a:r>
            <a:r>
              <a:rPr lang="en-US" sz="1662" dirty="0">
                <a:latin typeface="Arial Narrow" pitchFamily="34" charset="0"/>
              </a:rPr>
              <a:t> data,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Spesifikasi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jelas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B3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perijinan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lisensi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APD yang </a:t>
            </a:r>
            <a:r>
              <a:rPr lang="en-US" sz="1662" dirty="0" err="1">
                <a:latin typeface="Arial Narrow" pitchFamily="34" charset="0"/>
              </a:rPr>
              <a:t>digunakan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07973" y="3248313"/>
            <a:ext cx="5620871" cy="11154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Fungsi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bertanggungjawab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terkait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memeriksa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kelengkapan</a:t>
            </a:r>
            <a:r>
              <a:rPr lang="en-US" sz="1662" dirty="0">
                <a:latin typeface="Arial Narrow" pitchFamily="34" charset="0"/>
              </a:rPr>
              <a:t> data.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tidak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lengkap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dikembalikan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User. </a:t>
            </a:r>
            <a:r>
              <a:rPr lang="en-US" sz="1662" dirty="0" err="1">
                <a:latin typeface="Arial Narrow" pitchFamily="34" charset="0"/>
              </a:rPr>
              <a:t>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perlu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konsultasikan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Petugas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berkompeten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terkait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Syarat</a:t>
            </a:r>
            <a:r>
              <a:rPr lang="en-US" sz="1662" dirty="0">
                <a:latin typeface="Arial Narrow" pitchFamily="34" charset="0"/>
              </a:rPr>
              <a:t> K3 (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 Ahli K3)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2070" y="4133434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Mencari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kandidat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2069" y="5256087"/>
            <a:ext cx="1688123" cy="60714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Seleksi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07973" y="4580041"/>
            <a:ext cx="5620871" cy="18827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Mencari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kandidat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juga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seleksinya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K3 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B3 (based on GHS)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lisensi</a:t>
            </a:r>
            <a:r>
              <a:rPr lang="en-US" sz="1662" dirty="0">
                <a:latin typeface="Arial Narrow" pitchFamily="34" charset="0"/>
              </a:rPr>
              <a:t> K3 (SIO, SIA, IUJP, PJK3, </a:t>
            </a:r>
            <a:r>
              <a:rPr lang="en-US" sz="1662" dirty="0" err="1">
                <a:latin typeface="Arial Narrow" pitchFamily="34" charset="0"/>
              </a:rPr>
              <a:t>dll</a:t>
            </a:r>
            <a:r>
              <a:rPr lang="en-US" sz="1662" dirty="0">
                <a:latin typeface="Arial Narrow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Sistem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 (</a:t>
            </a:r>
            <a:r>
              <a:rPr lang="en-US" sz="1662" dirty="0" err="1">
                <a:latin typeface="Arial Narrow" pitchFamily="34" charset="0"/>
              </a:rPr>
              <a:t>Internasional</a:t>
            </a:r>
            <a:r>
              <a:rPr lang="en-US" sz="1662" dirty="0">
                <a:latin typeface="Arial Narrow" pitchFamily="34" charset="0"/>
              </a:rPr>
              <a:t> / Nasional)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CHSE-MS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1676131" y="1997849"/>
            <a:ext cx="2" cy="3928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1676132" y="2837820"/>
            <a:ext cx="1" cy="279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167613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5" idx="0"/>
          </p:cNvCxnSpPr>
          <p:nvPr/>
        </p:nvCxnSpPr>
        <p:spPr>
          <a:xfrm flipH="1">
            <a:off x="1676131" y="4906607"/>
            <a:ext cx="1" cy="3494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1676130" y="5863236"/>
            <a:ext cx="1" cy="3437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431287" y="620702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</a:t>
            </a: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2590232" y="1741333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2590232" y="2653337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2590232" y="4520020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2590232" y="5660746"/>
            <a:ext cx="596596" cy="466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71266-4839-4BA2-8D80-6C94D5C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cxnSp>
        <p:nvCxnSpPr>
          <p:cNvPr id="24" name="Straight Arrow Connector 35"/>
          <p:cNvCxnSpPr>
            <a:stCxn id="28" idx="1"/>
            <a:endCxn id="27" idx="1"/>
          </p:cNvCxnSpPr>
          <p:nvPr/>
        </p:nvCxnSpPr>
        <p:spPr>
          <a:xfrm rot="10800000" flipH="1">
            <a:off x="832069" y="2614259"/>
            <a:ext cx="1" cy="886453"/>
          </a:xfrm>
          <a:prstGeom prst="bentConnector3">
            <a:avLst>
              <a:gd name="adj1" fmla="val -2286000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1216536" y="3833270"/>
            <a:ext cx="293275" cy="2924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289330" y="3248313"/>
            <a:ext cx="297698" cy="2970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97E50C-EF86-4CB3-8BF7-176AA196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64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383399" y="1311781"/>
            <a:ext cx="1688123" cy="47176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Pengadaan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83401" y="222694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Serah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383400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Verifikasi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8965" y="1268786"/>
            <a:ext cx="5109879" cy="29058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mengirimkan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lokasi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serah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terima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periksa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disyaratkan</a:t>
            </a:r>
            <a:r>
              <a:rPr lang="en-US" sz="1662" dirty="0">
                <a:latin typeface="Arial Narrow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</a:rPr>
              <a:t>permintaan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Pemeriksaan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mengacu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spesifikasi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</a:rPr>
              <a:t>pengangkutan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kondisi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kemasan</a:t>
            </a:r>
            <a:r>
              <a:rPr lang="en-US" sz="1662" dirty="0">
                <a:latin typeface="Arial Narrow" pitchFamily="34" charset="0"/>
              </a:rPr>
              <a:t>, COA, MSDS, </a:t>
            </a:r>
            <a:r>
              <a:rPr lang="en-US" sz="1662" dirty="0" err="1">
                <a:latin typeface="Arial Narrow" pitchFamily="34" charset="0"/>
              </a:rPr>
              <a:t>dll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Pemeriksaan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serah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terima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pekerjaan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melihat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perijinan</a:t>
            </a:r>
            <a:r>
              <a:rPr lang="en-US" sz="1662" dirty="0">
                <a:latin typeface="Arial Narrow" pitchFamily="34" charset="0"/>
              </a:rPr>
              <a:t> K3, </a:t>
            </a:r>
            <a:r>
              <a:rPr lang="en-US" sz="1662" dirty="0" err="1">
                <a:latin typeface="Arial Narrow" pitchFamily="34" charset="0"/>
              </a:rPr>
              <a:t>kondisi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berbahaya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</a:endParaRPr>
          </a:p>
          <a:p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Pelaksanaan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pekerjaan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kontraktor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i="1" u="sng" dirty="0">
                <a:solidFill>
                  <a:srgbClr val="FF0000"/>
                </a:solidFill>
                <a:latin typeface="Arial Narrow" pitchFamily="34" charset="0"/>
              </a:rPr>
              <a:t>outsourcing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dibuatkan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proses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untuk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mengendalikannya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83400" y="4133434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18965" y="4366010"/>
            <a:ext cx="5109879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Evaluasi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secara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berkala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selesainya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akhir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kontrak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kerjasama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aspek</a:t>
            </a:r>
            <a:r>
              <a:rPr lang="en-US" sz="1662" dirty="0">
                <a:latin typeface="Arial Narrow" pitchFamily="34" charset="0"/>
              </a:rPr>
              <a:t> K3,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</a:rPr>
              <a:t>perusahaan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hukum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Jumlah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kecelakaan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Jumlah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temuan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inspeksi</a:t>
            </a:r>
            <a:r>
              <a:rPr lang="en-US" sz="1662" dirty="0">
                <a:latin typeface="Arial Narrow" pitchFamily="34" charset="0"/>
              </a:rPr>
              <a:t> K3 / audit K3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i="1" dirty="0">
                <a:latin typeface="Arial Narrow" pitchFamily="34" charset="0"/>
              </a:rPr>
              <a:t>service level agreement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LOI</a:t>
            </a: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2227461" y="1783546"/>
            <a:ext cx="2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2227462" y="2674070"/>
            <a:ext cx="1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222746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0" idx="0"/>
          </p:cNvCxnSpPr>
          <p:nvPr/>
        </p:nvCxnSpPr>
        <p:spPr>
          <a:xfrm>
            <a:off x="2227462" y="4906607"/>
            <a:ext cx="0" cy="2554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82617" y="61517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16" name="Straight Arrow Connector 15"/>
          <p:cNvCxnSpPr>
            <a:stCxn id="51" idx="2"/>
            <a:endCxn id="26" idx="0"/>
          </p:cNvCxnSpPr>
          <p:nvPr/>
        </p:nvCxnSpPr>
        <p:spPr>
          <a:xfrm>
            <a:off x="2227460" y="1062299"/>
            <a:ext cx="1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cision 29"/>
          <p:cNvSpPr/>
          <p:nvPr/>
        </p:nvSpPr>
        <p:spPr>
          <a:xfrm>
            <a:off x="1383400" y="516206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Sesuai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83401" y="614707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Continual Improvement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0397" y="3717908"/>
            <a:ext cx="964239" cy="58156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Corrective Action</a:t>
            </a:r>
          </a:p>
        </p:txBody>
      </p:sp>
      <p:cxnSp>
        <p:nvCxnSpPr>
          <p:cNvPr id="41" name="Straight Arrow Connector 40"/>
          <p:cNvCxnSpPr>
            <a:stCxn id="30" idx="2"/>
            <a:endCxn id="32" idx="0"/>
          </p:cNvCxnSpPr>
          <p:nvPr/>
        </p:nvCxnSpPr>
        <p:spPr>
          <a:xfrm>
            <a:off x="2227462" y="5928551"/>
            <a:ext cx="1" cy="2185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1"/>
            <a:endCxn id="36" idx="0"/>
          </p:cNvCxnSpPr>
          <p:nvPr/>
        </p:nvCxnSpPr>
        <p:spPr>
          <a:xfrm rot="10800000" flipV="1">
            <a:off x="722518" y="3500710"/>
            <a:ext cx="660883" cy="217197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1"/>
          <p:cNvCxnSpPr>
            <a:stCxn id="30" idx="1"/>
            <a:endCxn id="36" idx="2"/>
          </p:cNvCxnSpPr>
          <p:nvPr/>
        </p:nvCxnSpPr>
        <p:spPr>
          <a:xfrm rot="10800000">
            <a:off x="722518" y="4299478"/>
            <a:ext cx="660883" cy="1245833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3117456" y="1584029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3117456" y="2512257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3171265" y="4517676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B58C5-978F-47E9-9399-D866B7BB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7072" y="80863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472303" y="5879840"/>
            <a:ext cx="293275" cy="2924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085701" y="5209049"/>
            <a:ext cx="297698" cy="2970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1689342" y="3823512"/>
            <a:ext cx="293275" cy="2924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042780" y="3180204"/>
            <a:ext cx="297698" cy="2970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B4D858-987D-42FA-8A4E-E8CFE87E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00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40397" y="704430"/>
            <a:ext cx="8689648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proses yang </a:t>
            </a:r>
            <a:r>
              <a:rPr lang="en-US" sz="1846" dirty="0" err="1">
                <a:latin typeface="Arial Narrow" pitchFamily="34" charset="0"/>
              </a:rPr>
              <a:t>diperlukan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siaga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tanggap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terhadap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potensi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situasi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darurat</a:t>
            </a:r>
            <a:r>
              <a:rPr lang="en-US" sz="1846" dirty="0">
                <a:latin typeface="Arial Narrow" pitchFamily="34" charset="0"/>
              </a:rPr>
              <a:t> yang </a:t>
            </a:r>
            <a:r>
              <a:rPr lang="en-US" sz="1846" dirty="0" err="1">
                <a:latin typeface="Arial Narrow" pitchFamily="34" charset="0"/>
              </a:rPr>
              <a:t>teridentifikasi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03150262"/>
              </p:ext>
            </p:extLst>
          </p:nvPr>
        </p:nvGraphicFramePr>
        <p:xfrm>
          <a:off x="123647" y="1491659"/>
          <a:ext cx="8804140" cy="507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Kesiagaan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Tanggap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Darurat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EECDC-10E7-42E5-9473-5C0B836D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DED6BB-6DEF-491F-98C7-2CEFD70A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3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3" name="Picture 9" descr="forward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484435" y="3366679"/>
            <a:ext cx="508488" cy="348762"/>
          </a:xfrm>
        </p:spPr>
      </p:pic>
      <p:pic>
        <p:nvPicPr>
          <p:cNvPr id="533514" name="Picture 10" descr="forward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934201" y="3366679"/>
            <a:ext cx="507023" cy="348762"/>
          </a:xfrm>
        </p:spPr>
      </p:pic>
      <p:sp>
        <p:nvSpPr>
          <p:cNvPr id="41989" name="Line 46"/>
          <p:cNvSpPr>
            <a:spLocks noChangeShapeType="1"/>
          </p:cNvSpPr>
          <p:nvPr/>
        </p:nvSpPr>
        <p:spPr bwMode="auto">
          <a:xfrm>
            <a:off x="0" y="1055595"/>
            <a:ext cx="91440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1990" name="Oval 41"/>
          <p:cNvSpPr>
            <a:spLocks noChangeArrowheads="1"/>
          </p:cNvSpPr>
          <p:nvPr/>
        </p:nvSpPr>
        <p:spPr bwMode="auto">
          <a:xfrm>
            <a:off x="6976697" y="1964306"/>
            <a:ext cx="2113085" cy="2857500"/>
          </a:xfrm>
          <a:prstGeom prst="ellipse">
            <a:avLst/>
          </a:prstGeom>
          <a:solidFill>
            <a:schemeClr val="bg1">
              <a:alpha val="38823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1991" name="Rectangle 44"/>
          <p:cNvSpPr>
            <a:spLocks noChangeArrowheads="1"/>
          </p:cNvSpPr>
          <p:nvPr/>
        </p:nvSpPr>
        <p:spPr bwMode="auto">
          <a:xfrm>
            <a:off x="1683728" y="1876382"/>
            <a:ext cx="3654669" cy="2924908"/>
          </a:xfrm>
          <a:prstGeom prst="rect">
            <a:avLst/>
          </a:prstGeom>
          <a:solidFill>
            <a:schemeClr val="bg1">
              <a:alpha val="38039"/>
            </a:schemeClr>
          </a:solidFill>
          <a:ln w="76200" cmpd="tri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33506" name="Text Box 2"/>
          <p:cNvSpPr txBox="1">
            <a:spLocks noChangeArrowheads="1"/>
          </p:cNvSpPr>
          <p:nvPr/>
        </p:nvSpPr>
        <p:spPr bwMode="auto">
          <a:xfrm>
            <a:off x="323851" y="133350"/>
            <a:ext cx="8569569" cy="73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215" b="1" u="sng" dirty="0">
                <a:solidFill>
                  <a:prstClr val="black"/>
                </a:solidFill>
              </a:rPr>
              <a:t>Loss Causation Model</a:t>
            </a:r>
            <a:r>
              <a:rPr lang="en-US" sz="2215" b="1" i="1" dirty="0">
                <a:solidFill>
                  <a:prstClr val="black"/>
                </a:solidFill>
              </a:rPr>
              <a:t> - Domino Theory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92" b="1" dirty="0" err="1">
                <a:solidFill>
                  <a:prstClr val="black"/>
                </a:solidFill>
              </a:rPr>
              <a:t>Mr.Frank</a:t>
            </a:r>
            <a:r>
              <a:rPr lang="en-US" sz="1292" b="1" dirty="0">
                <a:solidFill>
                  <a:prstClr val="black"/>
                </a:solidFill>
              </a:rPr>
              <a:t> </a:t>
            </a:r>
            <a:r>
              <a:rPr lang="en-US" sz="1292" b="1" dirty="0" err="1">
                <a:solidFill>
                  <a:prstClr val="black"/>
                </a:solidFill>
              </a:rPr>
              <a:t>E.Bird,Jr</a:t>
            </a:r>
            <a:r>
              <a:rPr lang="en-US" sz="1292" b="1" dirty="0">
                <a:solidFill>
                  <a:prstClr val="black"/>
                </a:solidFill>
              </a:rPr>
              <a:t> </a:t>
            </a:r>
            <a:r>
              <a:rPr lang="en-US" sz="1292" b="1" i="1" dirty="0">
                <a:solidFill>
                  <a:prstClr val="black"/>
                </a:solidFill>
              </a:rPr>
              <a:t>(International Loss Control Institute, ILCI)</a:t>
            </a:r>
            <a:r>
              <a:rPr lang="en-US" sz="1292" b="1" dirty="0">
                <a:solidFill>
                  <a:prstClr val="black"/>
                </a:solidFill>
              </a:rPr>
              <a:t> Developed By Heinrich</a:t>
            </a: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1981" y="2340910"/>
            <a:ext cx="1510811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77" b="1" i="1" dirty="0">
                <a:solidFill>
                  <a:srgbClr val="FFFF00"/>
                </a:solidFill>
                <a:latin typeface="Rockwell" pitchFamily="18" charset="0"/>
              </a:rPr>
              <a:t>Management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77" b="1" i="1" dirty="0">
                <a:solidFill>
                  <a:srgbClr val="FFFF00"/>
                </a:solidFill>
                <a:latin typeface="Rockwell" pitchFamily="18" charset="0"/>
              </a:rPr>
              <a:t>And Organization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77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</a:rPr>
              <a:t>(lack of control)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2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Management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System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1883020" y="2340910"/>
            <a:ext cx="1427285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i="1" dirty="0">
                <a:solidFill>
                  <a:srgbClr val="FFFF00"/>
                </a:solidFill>
                <a:latin typeface="Rockwell" pitchFamily="18" charset="0"/>
              </a:rPr>
              <a:t>Basic Causes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Personal and Task or Job factors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3810000" y="2340910"/>
            <a:ext cx="1365738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77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Direct Causes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Act and Conditions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66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66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5556738" y="2340910"/>
            <a:ext cx="1447800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46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46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Incident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Undesired Event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9" dirty="0">
                <a:solidFill>
                  <a:srgbClr val="FFFFFF"/>
                </a:solidFill>
              </a:rPr>
              <a:t>(Contact With Energy or Substance)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11" name="Rectangle 7"/>
          <p:cNvSpPr>
            <a:spLocks noChangeArrowheads="1"/>
          </p:cNvSpPr>
          <p:nvPr/>
        </p:nvSpPr>
        <p:spPr bwMode="auto">
          <a:xfrm>
            <a:off x="7332784" y="2340910"/>
            <a:ext cx="1400908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Losses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46" b="1" i="1" dirty="0">
              <a:solidFill>
                <a:srgbClr val="FFFFFF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People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Equipment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Material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Environment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533515" name="Picture 11" descr="forward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8066" y="3359352"/>
            <a:ext cx="514350" cy="37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0" name="Text Box 42"/>
          <p:cNvSpPr txBox="1">
            <a:spLocks noChangeArrowheads="1"/>
          </p:cNvSpPr>
          <p:nvPr/>
        </p:nvSpPr>
        <p:spPr bwMode="auto">
          <a:xfrm>
            <a:off x="3978520" y="5046010"/>
            <a:ext cx="325608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Fungsi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SMK3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Mencegah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Kerugian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/Losses</a:t>
            </a:r>
          </a:p>
        </p:txBody>
      </p:sp>
      <p:sp>
        <p:nvSpPr>
          <p:cNvPr id="42001" name="Line 43"/>
          <p:cNvSpPr>
            <a:spLocks noChangeShapeType="1"/>
          </p:cNvSpPr>
          <p:nvPr/>
        </p:nvSpPr>
        <p:spPr bwMode="auto">
          <a:xfrm flipV="1">
            <a:off x="5804389" y="4534590"/>
            <a:ext cx="1329103" cy="53193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2002" name="Text Box 45"/>
          <p:cNvSpPr txBox="1">
            <a:spLocks noChangeArrowheads="1"/>
          </p:cNvSpPr>
          <p:nvPr/>
        </p:nvSpPr>
        <p:spPr bwMode="auto">
          <a:xfrm>
            <a:off x="2548305" y="1942326"/>
            <a:ext cx="22596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62" b="1">
                <a:solidFill>
                  <a:prstClr val="black"/>
                </a:solidFill>
                <a:latin typeface="Verdana" pitchFamily="34" charset="0"/>
              </a:rPr>
              <a:t>Human Factors</a:t>
            </a:r>
          </a:p>
        </p:txBody>
      </p:sp>
      <p:pic>
        <p:nvPicPr>
          <p:cNvPr id="20" name="Picture 11" descr="forward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3541" y="3359352"/>
            <a:ext cx="514350" cy="37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Image result for dominos theory">
            <a:extLst>
              <a:ext uri="{FF2B5EF4-FFF2-40B4-BE49-F238E27FC236}">
                <a16:creationId xmlns:a16="http://schemas.microsoft.com/office/drawing/2014/main" id="{8FA9E536-DF10-4251-A066-F213E8B3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" y="5592955"/>
            <a:ext cx="2243579" cy="12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8557F-A083-49F4-A037-5CE14000B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8BDBFF-CC9D-4700-A8B4-397FFA95CC4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15058"/>
      </p:ext>
    </p:extLst>
  </p:cSld>
  <p:clrMapOvr>
    <a:masterClrMapping/>
  </p:clrMapOvr>
  <p:transition>
    <p:sndAc>
      <p:stSnd>
        <p:snd r:embed="rId3" name="las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6" grpId="0" autoUpdateAnimBg="0"/>
      <p:bldP spid="533507" grpId="0" animBg="1" autoUpdateAnimBg="0"/>
      <p:bldP spid="533508" grpId="0" animBg="1" autoUpdateAnimBg="0"/>
      <p:bldP spid="533509" grpId="0" animBg="1" autoUpdateAnimBg="0"/>
      <p:bldP spid="533510" grpId="0" animBg="1" autoUpdateAnimBg="0"/>
      <p:bldP spid="533511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7812913"/>
              </p:ext>
            </p:extLst>
          </p:nvPr>
        </p:nvGraphicFramePr>
        <p:xfrm>
          <a:off x="457200" y="1506904"/>
          <a:ext cx="8229600" cy="587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820789" y="1957023"/>
            <a:ext cx="4326791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r>
              <a:rPr lang="en-US" sz="4985" b="1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Evaluasi</a:t>
            </a:r>
            <a:r>
              <a:rPr lang="en-US" sz="4985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985" b="1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Kinerja</a:t>
            </a:r>
            <a:endParaRPr lang="en-US" sz="4985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E2F83-B7F5-4359-8F95-EA0502C88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94567"/>
            <a:ext cx="9144000" cy="20515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D0FF-B928-4EB7-AB6B-EE9C9F99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DCE8F3-D39B-4582-B68A-F64BF2B7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73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67801" y="840770"/>
            <a:ext cx="8026875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memantau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mengukur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menganalisis</a:t>
            </a:r>
            <a:r>
              <a:rPr lang="en-US" sz="1846" dirty="0">
                <a:latin typeface="Arial Narrow" pitchFamily="34" charset="0"/>
              </a:rPr>
              <a:t> dan </a:t>
            </a:r>
            <a:r>
              <a:rPr lang="en-US" sz="1846" dirty="0" err="1">
                <a:latin typeface="Arial Narrow" pitchFamily="34" charset="0"/>
              </a:rPr>
              <a:t>mengevaluasi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kinerja</a:t>
            </a:r>
            <a:r>
              <a:rPr lang="en-US" sz="1846" dirty="0">
                <a:latin typeface="Arial Narrow" pitchFamily="34" charset="0"/>
              </a:rPr>
              <a:t> K3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sp>
        <p:nvSpPr>
          <p:cNvPr id="48" name="Flowchart: Process 47"/>
          <p:cNvSpPr/>
          <p:nvPr/>
        </p:nvSpPr>
        <p:spPr>
          <a:xfrm>
            <a:off x="167801" y="1676392"/>
            <a:ext cx="3806322" cy="6119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Menentukan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apa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perlu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dipantau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diukur</a:t>
            </a:r>
            <a:endParaRPr lang="en-US" sz="1477" dirty="0">
              <a:solidFill>
                <a:schemeClr val="tx1"/>
              </a:solidFill>
            </a:endParaRPr>
          </a:p>
        </p:txBody>
      </p:sp>
      <p:cxnSp>
        <p:nvCxnSpPr>
          <p:cNvPr id="52" name="Shape 78"/>
          <p:cNvCxnSpPr/>
          <p:nvPr/>
        </p:nvCxnSpPr>
        <p:spPr>
          <a:xfrm flipH="1">
            <a:off x="3425197" y="2822331"/>
            <a:ext cx="4221" cy="2605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/>
          <p:cNvSpPr/>
          <p:nvPr/>
        </p:nvSpPr>
        <p:spPr>
          <a:xfrm>
            <a:off x="167801" y="2417123"/>
            <a:ext cx="3806322" cy="10814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Metode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memantau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mengukur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menganalisis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jika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dapat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diberlakukan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memastikan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keabsahan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hasil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61" name="Flowchart: Process 60"/>
          <p:cNvSpPr/>
          <p:nvPr/>
        </p:nvSpPr>
        <p:spPr>
          <a:xfrm>
            <a:off x="167801" y="3646901"/>
            <a:ext cx="3806322" cy="9671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Kriteria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akan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digunakan</a:t>
            </a:r>
            <a:r>
              <a:rPr lang="en-US" sz="1477" dirty="0">
                <a:solidFill>
                  <a:schemeClr val="tx1"/>
                </a:solidFill>
              </a:rPr>
              <a:t> oleh </a:t>
            </a:r>
            <a:r>
              <a:rPr lang="en-US" sz="1477" dirty="0" err="1">
                <a:solidFill>
                  <a:schemeClr val="tx1"/>
                </a:solidFill>
              </a:rPr>
              <a:t>organisasi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mengevaluasi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kinerja</a:t>
            </a:r>
            <a:r>
              <a:rPr lang="en-US" sz="1477" dirty="0">
                <a:solidFill>
                  <a:schemeClr val="tx1"/>
                </a:solidFill>
              </a:rPr>
              <a:t> K3 dan </a:t>
            </a:r>
            <a:r>
              <a:rPr lang="en-US" sz="1477" dirty="0" err="1">
                <a:solidFill>
                  <a:schemeClr val="tx1"/>
                </a:solidFill>
              </a:rPr>
              <a:t>indikator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sesuai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62" name="Flowchart: Process 61"/>
          <p:cNvSpPr/>
          <p:nvPr/>
        </p:nvSpPr>
        <p:spPr>
          <a:xfrm>
            <a:off x="167801" y="4737909"/>
            <a:ext cx="3806322" cy="72976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Kapan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pemantauan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pengukuran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hasilnya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harus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dianalisis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dievaluasi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dikomunikasikan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96840" y="3505365"/>
            <a:ext cx="3755857" cy="12341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</a:rPr>
              <a:t>Proses </a:t>
            </a:r>
            <a:r>
              <a:rPr lang="en-US" sz="1846" dirty="0" err="1">
                <a:solidFill>
                  <a:schemeClr val="tx1"/>
                </a:solidFill>
              </a:rPr>
              <a:t>Pemantauan</a:t>
            </a:r>
            <a:r>
              <a:rPr lang="en-US" sz="1846" dirty="0">
                <a:solidFill>
                  <a:schemeClr val="tx1"/>
                </a:solidFill>
              </a:rPr>
              <a:t>, </a:t>
            </a:r>
            <a:r>
              <a:rPr lang="en-US" sz="1846" dirty="0" err="1">
                <a:solidFill>
                  <a:schemeClr val="tx1"/>
                </a:solidFill>
              </a:rPr>
              <a:t>pengukuran</a:t>
            </a:r>
            <a:r>
              <a:rPr lang="en-US" sz="1846" dirty="0">
                <a:solidFill>
                  <a:schemeClr val="tx1"/>
                </a:solidFill>
              </a:rPr>
              <a:t>, </a:t>
            </a:r>
            <a:r>
              <a:rPr lang="en-US" sz="1846" dirty="0" err="1">
                <a:solidFill>
                  <a:schemeClr val="tx1"/>
                </a:solidFill>
              </a:rPr>
              <a:t>analisis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dan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evaluasi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kinerja</a:t>
            </a:r>
            <a:endParaRPr lang="en-US" sz="1846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8" idx="3"/>
            <a:endCxn id="5" idx="2"/>
          </p:cNvCxnSpPr>
          <p:nvPr/>
        </p:nvCxnSpPr>
        <p:spPr>
          <a:xfrm>
            <a:off x="3974123" y="1982369"/>
            <a:ext cx="622717" cy="2140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5" idx="2"/>
          </p:cNvCxnSpPr>
          <p:nvPr/>
        </p:nvCxnSpPr>
        <p:spPr>
          <a:xfrm>
            <a:off x="3974123" y="2957850"/>
            <a:ext cx="622717" cy="1164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  <a:endCxn id="5" idx="2"/>
          </p:cNvCxnSpPr>
          <p:nvPr/>
        </p:nvCxnSpPr>
        <p:spPr>
          <a:xfrm flipV="1">
            <a:off x="3974123" y="4122444"/>
            <a:ext cx="622717" cy="80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2" idx="3"/>
            <a:endCxn id="5" idx="2"/>
          </p:cNvCxnSpPr>
          <p:nvPr/>
        </p:nvCxnSpPr>
        <p:spPr>
          <a:xfrm flipV="1">
            <a:off x="3974123" y="4122444"/>
            <a:ext cx="622717" cy="98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13557" y="5019985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digunakan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terkalibrasi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atau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terverifikasi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dipelihara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H="1" flipV="1">
            <a:off x="6471344" y="4713443"/>
            <a:ext cx="3425" cy="306542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994755" y="1618056"/>
            <a:ext cx="3806322" cy="168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Pemenuhan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hukum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kegiatan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risiko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peluang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Pencapaian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sasaran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K3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efektivitas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operasional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Aspek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lingkungan</a:t>
            </a:r>
            <a:endParaRPr lang="en-US" sz="129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4085749" y="1823345"/>
            <a:ext cx="909006" cy="30597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Rectangle 22"/>
          <p:cNvSpPr/>
          <p:nvPr/>
        </p:nvSpPr>
        <p:spPr>
          <a:xfrm>
            <a:off x="240396" y="177529"/>
            <a:ext cx="89036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Pemantauan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Pengukuran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Analisis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Evaluasi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Kinerja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0397" y="5719868"/>
            <a:ext cx="8432956" cy="83099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Organisasi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harus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mengevaluasi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kinerja</a:t>
            </a:r>
            <a:r>
              <a:rPr lang="en-US" sz="1600" dirty="0">
                <a:latin typeface="Arial Narrow" pitchFamily="34" charset="0"/>
              </a:rPr>
              <a:t> K3 dan </a:t>
            </a:r>
            <a:r>
              <a:rPr lang="en-US" sz="1600" dirty="0" err="1">
                <a:latin typeface="Arial Narrow" pitchFamily="34" charset="0"/>
              </a:rPr>
              <a:t>efektivitas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penerapan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sistem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manajemen</a:t>
            </a:r>
            <a:r>
              <a:rPr lang="en-US" sz="1600" dirty="0">
                <a:latin typeface="Arial Narrow" pitchFamily="34" charset="0"/>
              </a:rPr>
              <a:t> K3 yang </a:t>
            </a:r>
            <a:r>
              <a:rPr lang="en-US" sz="1600" dirty="0" err="1">
                <a:latin typeface="Arial Narrow" pitchFamily="34" charset="0"/>
              </a:rPr>
              <a:t>diterapkan</a:t>
            </a:r>
            <a:r>
              <a:rPr lang="en-US" sz="1600" dirty="0">
                <a:latin typeface="Arial Narrow" pitchFamily="34" charset="0"/>
              </a:rPr>
              <a:t>. </a:t>
            </a:r>
            <a:r>
              <a:rPr lang="en-US" sz="1600" dirty="0" err="1">
                <a:latin typeface="Arial Narrow" pitchFamily="34" charset="0"/>
              </a:rPr>
              <a:t>Memelihara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hasil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pemantauan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pengukuran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analisis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dan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evaluasi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kinerja</a:t>
            </a:r>
            <a:r>
              <a:rPr lang="en-US" sz="1600" dirty="0">
                <a:latin typeface="Arial Narrow" pitchFamily="34" charset="0"/>
              </a:rPr>
              <a:t>. Dan </a:t>
            </a:r>
            <a:r>
              <a:rPr lang="en-US" sz="1600" dirty="0" err="1">
                <a:latin typeface="Arial Narrow" pitchFamily="34" charset="0"/>
              </a:rPr>
              <a:t>memelihara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hasil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kalibrasi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dan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verifikasi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peralatan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ukur</a:t>
            </a:r>
            <a:r>
              <a:rPr lang="en-US" sz="1600" dirty="0">
                <a:latin typeface="Arial Narrow" pitchFamily="34" charset="0"/>
              </a:rPr>
              <a:t> yang </a:t>
            </a:r>
            <a:r>
              <a:rPr lang="en-US" sz="1600" dirty="0" err="1">
                <a:latin typeface="Arial Narrow" pitchFamily="34" charset="0"/>
              </a:rPr>
              <a:t>digunakan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F2103-7A35-4530-BA18-BEF6D355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65F0B5-CE5B-4171-B119-92BFDC36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26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59638"/>
              </a:clrFrom>
              <a:clrTo>
                <a:srgbClr val="9596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/>
        </p:blipFill>
        <p:spPr>
          <a:xfrm>
            <a:off x="5574324" y="3191609"/>
            <a:ext cx="3569677" cy="340262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67800" y="668454"/>
            <a:ext cx="8693812" cy="1796646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melaksanakan</a:t>
            </a:r>
            <a:r>
              <a:rPr lang="en-US" sz="1846" dirty="0">
                <a:latin typeface="Arial Narrow" pitchFamily="34" charset="0"/>
              </a:rPr>
              <a:t> audit internal pada interval </a:t>
            </a:r>
            <a:r>
              <a:rPr lang="en-US" sz="1846" dirty="0" err="1">
                <a:latin typeface="Arial Narrow" pitchFamily="34" charset="0"/>
              </a:rPr>
              <a:t>waktu</a:t>
            </a:r>
            <a:r>
              <a:rPr lang="en-US" sz="1846" dirty="0">
                <a:latin typeface="Arial Narrow" pitchFamily="34" charset="0"/>
              </a:rPr>
              <a:t> yang </a:t>
            </a:r>
            <a:r>
              <a:rPr lang="en-US" sz="1846" dirty="0" err="1">
                <a:latin typeface="Arial Narrow" pitchFamily="34" charset="0"/>
              </a:rPr>
              <a:t>direncanakan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menyediakan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informasi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apakah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sistem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manajemen</a:t>
            </a:r>
            <a:r>
              <a:rPr lang="en-US" sz="1846" dirty="0">
                <a:latin typeface="Arial Narrow" pitchFamily="34" charset="0"/>
              </a:rPr>
              <a:t> K3</a:t>
            </a:r>
          </a:p>
          <a:p>
            <a:pPr>
              <a:tabLst>
                <a:tab pos="422041" algn="l"/>
              </a:tabLst>
            </a:pPr>
            <a:r>
              <a:rPr lang="en-US" sz="1846" dirty="0">
                <a:latin typeface="Arial Narrow" pitchFamily="34" charset="0"/>
              </a:rPr>
              <a:t>a. 	</a:t>
            </a:r>
            <a:r>
              <a:rPr lang="en-US" sz="1846" dirty="0" err="1">
                <a:latin typeface="Arial Narrow" pitchFamily="34" charset="0"/>
              </a:rPr>
              <a:t>sesuai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dengan</a:t>
            </a:r>
            <a:r>
              <a:rPr lang="en-US" sz="1846" dirty="0">
                <a:latin typeface="Arial Narrow" pitchFamily="34" charset="0"/>
              </a:rPr>
              <a:t>:</a:t>
            </a:r>
          </a:p>
          <a:p>
            <a:pPr marL="844083" indent="-422041">
              <a:buFont typeface="Wingdings" panose="05000000000000000000" pitchFamily="2" charset="2"/>
              <a:buChar char="§"/>
              <a:tabLst>
                <a:tab pos="844083" algn="l"/>
              </a:tabLst>
            </a:pP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sendiri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SMK3, </a:t>
            </a:r>
            <a:r>
              <a:rPr lang="en-US" sz="1846" dirty="0" err="1">
                <a:latin typeface="Arial Narrow" pitchFamily="34" charset="0"/>
              </a:rPr>
              <a:t>Termasuk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Kebijakan</a:t>
            </a:r>
            <a:r>
              <a:rPr lang="en-US" sz="1846" dirty="0">
                <a:latin typeface="Arial Narrow" pitchFamily="34" charset="0"/>
              </a:rPr>
              <a:t> K3, dan </a:t>
            </a:r>
            <a:r>
              <a:rPr lang="en-US" sz="1846" dirty="0" err="1">
                <a:latin typeface="Arial Narrow" pitchFamily="34" charset="0"/>
              </a:rPr>
              <a:t>Sasaran</a:t>
            </a:r>
            <a:r>
              <a:rPr lang="en-US" sz="1846" dirty="0">
                <a:latin typeface="Arial Narrow" pitchFamily="34" charset="0"/>
              </a:rPr>
              <a:t> K3</a:t>
            </a:r>
          </a:p>
          <a:p>
            <a:pPr marL="844083" indent="-422041">
              <a:buFont typeface="Wingdings" panose="05000000000000000000" pitchFamily="2" charset="2"/>
              <a:buChar char="§"/>
              <a:tabLst>
                <a:tab pos="844083" algn="l"/>
              </a:tabLst>
            </a:pP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Standar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ini</a:t>
            </a:r>
            <a:r>
              <a:rPr lang="en-US" sz="1846" dirty="0">
                <a:latin typeface="Arial Narrow" pitchFamily="34" charset="0"/>
              </a:rPr>
              <a:t>.</a:t>
            </a:r>
          </a:p>
          <a:p>
            <a:pPr>
              <a:tabLst>
                <a:tab pos="422041" algn="l"/>
              </a:tabLst>
            </a:pPr>
            <a:r>
              <a:rPr lang="en-US" sz="1846" dirty="0">
                <a:latin typeface="Arial Narrow" pitchFamily="34" charset="0"/>
              </a:rPr>
              <a:t>b.	</a:t>
            </a:r>
            <a:r>
              <a:rPr lang="en-US" sz="1846" dirty="0" err="1">
                <a:latin typeface="Arial Narrow" pitchFamily="34" charset="0"/>
              </a:rPr>
              <a:t>diterapkan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dipelihara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efektif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7800" y="2812798"/>
            <a:ext cx="4097613" cy="5030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internal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846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72652" y="3081915"/>
            <a:ext cx="2018882" cy="520620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Audit Internal SMK3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67800" y="4775553"/>
            <a:ext cx="4085969" cy="5030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ISO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67800" y="3421537"/>
            <a:ext cx="4085970" cy="12483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Misalnya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 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Headquarter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Customers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Negara lain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tujuan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pasar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relevan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SMK3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7801" y="5384292"/>
            <a:ext cx="4097612" cy="63285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mengacu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kepada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ISO 19011</a:t>
            </a:r>
          </a:p>
        </p:txBody>
      </p:sp>
      <p:cxnSp>
        <p:nvCxnSpPr>
          <p:cNvPr id="50" name="Straight Arrow Connector 49"/>
          <p:cNvCxnSpPr>
            <a:stCxn id="32" idx="3"/>
            <a:endCxn id="42" idx="1"/>
          </p:cNvCxnSpPr>
          <p:nvPr/>
        </p:nvCxnSpPr>
        <p:spPr>
          <a:xfrm>
            <a:off x="4265413" y="3064316"/>
            <a:ext cx="2007239" cy="2779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7" idx="3"/>
            <a:endCxn id="42" idx="1"/>
          </p:cNvCxnSpPr>
          <p:nvPr/>
        </p:nvCxnSpPr>
        <p:spPr>
          <a:xfrm flipV="1">
            <a:off x="4253770" y="3342226"/>
            <a:ext cx="2018883" cy="16848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9.2 Audit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5BE75-39E2-4B57-8ACE-16B72FD4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095E0-952E-47C0-B7FA-19B0360C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85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59638"/>
              </a:clrFrom>
              <a:clrTo>
                <a:srgbClr val="9596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/>
        </p:blipFill>
        <p:spPr>
          <a:xfrm>
            <a:off x="5574324" y="3191609"/>
            <a:ext cx="3569677" cy="340262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24055" y="592975"/>
            <a:ext cx="8759986" cy="1228541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menerapkan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program audit internal, </a:t>
            </a:r>
            <a:r>
              <a:rPr lang="en-US" sz="1846" dirty="0" err="1">
                <a:latin typeface="Arial Narrow" pitchFamily="34" charset="0"/>
              </a:rPr>
              <a:t>termasuk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frekuensi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metode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tanggung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jawab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konsultasi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pelaporan</a:t>
            </a:r>
            <a:r>
              <a:rPr lang="en-US" sz="1846" dirty="0">
                <a:latin typeface="Arial Narrow" pitchFamily="34" charset="0"/>
              </a:rPr>
              <a:t> audit </a:t>
            </a:r>
            <a:r>
              <a:rPr lang="en-US" sz="1846" dirty="0" err="1">
                <a:latin typeface="Arial Narrow" pitchFamily="34" charset="0"/>
              </a:rPr>
              <a:t>internalnya</a:t>
            </a:r>
            <a:r>
              <a:rPr lang="en-US" sz="1846" dirty="0">
                <a:latin typeface="Arial Narrow" pitchFamily="34" charset="0"/>
              </a:rPr>
              <a:t>.</a:t>
            </a:r>
          </a:p>
          <a:p>
            <a:r>
              <a:rPr lang="en-US" sz="1846" dirty="0" err="1">
                <a:latin typeface="Arial Narrow" pitchFamily="34" charset="0"/>
              </a:rPr>
              <a:t>Ketika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 program audit internal,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mempertimbangkan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kepentingan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suatu</a:t>
            </a:r>
            <a:r>
              <a:rPr lang="en-US" sz="1846" dirty="0">
                <a:latin typeface="Arial Narrow" pitchFamily="34" charset="0"/>
              </a:rPr>
              <a:t> proses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hasil</a:t>
            </a:r>
            <a:r>
              <a:rPr lang="en-US" sz="1846" dirty="0">
                <a:latin typeface="Arial Narrow" pitchFamily="34" charset="0"/>
              </a:rPr>
              <a:t> audit </a:t>
            </a:r>
            <a:r>
              <a:rPr lang="en-US" sz="1846" dirty="0" err="1">
                <a:latin typeface="Arial Narrow" pitchFamily="34" charset="0"/>
              </a:rPr>
              <a:t>terdahulu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30535" y="2124636"/>
            <a:ext cx="2497019" cy="26407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 </a:t>
            </a: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Frekuensi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Metode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Tanggungjawab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Konsultasi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Pelaporan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Kriteria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lingkup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  <a:p>
            <a:pPr marL="316531" indent="-316531">
              <a:buFontTx/>
              <a:buChar char="-"/>
            </a:pP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Auditor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413585" y="4391219"/>
            <a:ext cx="2268415" cy="519822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Program Audit Internal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47793" y="2610850"/>
            <a:ext cx="4387362" cy="97906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penerapan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program 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audit.</a:t>
            </a:r>
          </a:p>
        </p:txBody>
      </p:sp>
      <p:sp>
        <p:nvSpPr>
          <p:cNvPr id="8" name="Chevron 7"/>
          <p:cNvSpPr/>
          <p:nvPr/>
        </p:nvSpPr>
        <p:spPr>
          <a:xfrm>
            <a:off x="2919046" y="4407802"/>
            <a:ext cx="360485" cy="519822"/>
          </a:xfrm>
          <a:prstGeom prst="chevron">
            <a:avLst/>
          </a:prstGeom>
          <a:solidFill>
            <a:srgbClr val="FF66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4607" y="4873611"/>
            <a:ext cx="2497019" cy="16177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Mempertimbangkan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Pentingnya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proses 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diaudit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Perubahan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mempengaruhi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sebelumnya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5539" y="5193890"/>
            <a:ext cx="2497019" cy="12718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Hasil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Audit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dilaporkan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kepada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  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Manajer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terkait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;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kepada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pekerja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yang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relevan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jika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perwakilan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pekerja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dan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pihak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terkait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lainnya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4055" y="83354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Program Audit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5CCA3-FAEC-4197-905B-D636A72C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37F7F-E1B6-4C8E-A789-FAA67C9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66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AD5E3"/>
              </a:clrFrom>
              <a:clrTo>
                <a:srgbClr val="9AD5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2"/>
          <a:stretch/>
        </p:blipFill>
        <p:spPr>
          <a:xfrm>
            <a:off x="6963508" y="4545622"/>
            <a:ext cx="2180492" cy="204860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02730" y="754749"/>
            <a:ext cx="4091201" cy="5966726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Cakupan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Status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tindakan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sebelumnya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Perubahan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isu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eksternal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internal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kebutuhan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harapan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pihak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berkepentingan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hukum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lainnya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 startAt="3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Sejauhmana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kebijakan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 &amp;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sasaran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tercapai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 startAt="3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Informasi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tentang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kinerja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K3,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termasuk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kecenderungan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pPr marL="313600" indent="-95253">
              <a:buFont typeface="Arial" pitchFamily="34" charset="0"/>
              <a:buChar char="•"/>
            </a:pP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Insiden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ketidaksesuaian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tindakan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korektif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perbaikan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pemantauan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pengukuran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evaluasi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Pemenuhan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audit</a:t>
            </a:r>
          </a:p>
          <a:p>
            <a:pPr marL="313600" indent="-95253">
              <a:buFont typeface="Arial" pitchFamily="34" charset="0"/>
              <a:buChar char="•"/>
            </a:pP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Konsultasi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dan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partisipasi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kerja</a:t>
            </a:r>
            <a:endParaRPr lang="en-US" sz="1600" b="1" u="sng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Kecukupan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memelihara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sistem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 K3 yang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efektif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Komunikasi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relevan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pihak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berkepentingan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improvement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712677" y="1528354"/>
            <a:ext cx="4168885" cy="234408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Keluaran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mencakup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  <a:p>
            <a:endParaRPr lang="en-US" sz="1477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kesesuaian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kecukupan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dan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keefektifan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K3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mencapai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tujuannya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;</a:t>
            </a: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berkaitan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dengan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perbaikan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;</a:t>
            </a: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berkaitan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dengan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kebutuhan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perubahan</a:t>
            </a:r>
            <a:endParaRPr lang="en-US" sz="1477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2677" y="197032"/>
            <a:ext cx="4403691" cy="1115434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puncak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meninjau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, pada interval </a:t>
            </a:r>
            <a:r>
              <a:rPr lang="en-US" sz="1662" dirty="0" err="1">
                <a:latin typeface="Arial Narrow" pitchFamily="34" charset="0"/>
              </a:rPr>
              <a:t>waktu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direncanakan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memastikan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kecukupan</a:t>
            </a:r>
            <a:r>
              <a:rPr lang="en-US" sz="1662" dirty="0">
                <a:latin typeface="Arial Narrow" pitchFamily="34" charset="0"/>
              </a:rPr>
              <a:t>, dan </a:t>
            </a:r>
            <a:r>
              <a:rPr lang="en-US" sz="1662" dirty="0" err="1">
                <a:latin typeface="Arial Narrow" pitchFamily="34" charset="0"/>
              </a:rPr>
              <a:t>keefektifan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51131" y="4234207"/>
            <a:ext cx="2426677" cy="10287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27" name="Chevron 26"/>
          <p:cNvSpPr/>
          <p:nvPr/>
        </p:nvSpPr>
        <p:spPr>
          <a:xfrm>
            <a:off x="4290646" y="1528354"/>
            <a:ext cx="360485" cy="1012624"/>
          </a:xfrm>
          <a:prstGeom prst="chevron">
            <a:avLst>
              <a:gd name="adj" fmla="val 57317"/>
            </a:avLst>
          </a:prstGeom>
          <a:solidFill>
            <a:srgbClr val="FF66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Tinjauan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Manajemen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F5B29-F0C2-48D8-AC8E-88F7123B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DF27CC-623B-4B91-BCE1-FAB97DB3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00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9"/>
            <a:ext cx="7913077" cy="6330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3488" y="364536"/>
            <a:ext cx="3782989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r>
              <a:rPr lang="en-US" sz="4985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Improvement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1783" y="1586352"/>
            <a:ext cx="3560480" cy="707886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Korektif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67200" y="1698662"/>
            <a:ext cx="422031" cy="4220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Rectangle 8"/>
          <p:cNvSpPr/>
          <p:nvPr/>
        </p:nvSpPr>
        <p:spPr>
          <a:xfrm>
            <a:off x="4771783" y="2372885"/>
            <a:ext cx="3560480" cy="400110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Perbaikan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Berkelanjutan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339951"/>
            <a:ext cx="422031" cy="4220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50661-3E8E-4B7E-974C-7E29CFA5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BA70FE-43D9-487F-B16E-802548B3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1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3306" y="968293"/>
            <a:ext cx="2302986" cy="84994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pemantauan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pengukuran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analisis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kinerja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306" y="2003482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audit internal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3306" y="2733243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manajemen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52401" y="1032068"/>
            <a:ext cx="2537383" cy="693680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Opportunities for improvement (10.1)</a:t>
            </a:r>
          </a:p>
        </p:txBody>
      </p:sp>
      <p:cxnSp>
        <p:nvCxnSpPr>
          <p:cNvPr id="22" name="Straight Arrow Connector 21"/>
          <p:cNvCxnSpPr>
            <a:stCxn id="17" idx="3"/>
            <a:endCxn id="21" idx="1"/>
          </p:cNvCxnSpPr>
          <p:nvPr/>
        </p:nvCxnSpPr>
        <p:spPr>
          <a:xfrm flipV="1">
            <a:off x="2866292" y="1378909"/>
            <a:ext cx="786110" cy="143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3"/>
            <a:endCxn id="21" idx="1"/>
          </p:cNvCxnSpPr>
          <p:nvPr/>
        </p:nvCxnSpPr>
        <p:spPr>
          <a:xfrm flipV="1">
            <a:off x="2866292" y="1378908"/>
            <a:ext cx="786110" cy="8857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1" idx="1"/>
          </p:cNvCxnSpPr>
          <p:nvPr/>
        </p:nvCxnSpPr>
        <p:spPr>
          <a:xfrm flipV="1">
            <a:off x="2866292" y="1378908"/>
            <a:ext cx="786110" cy="1615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14039" y="1025189"/>
            <a:ext cx="2116587" cy="721795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Hasill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diharapkan</a:t>
            </a:r>
            <a:endParaRPr lang="en-US" sz="1846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30" name="Straight Arrow Connector 29"/>
          <p:cNvCxnSpPr>
            <a:stCxn id="21" idx="3"/>
            <a:endCxn id="29" idx="1"/>
          </p:cNvCxnSpPr>
          <p:nvPr/>
        </p:nvCxnSpPr>
        <p:spPr>
          <a:xfrm>
            <a:off x="6189785" y="1378908"/>
            <a:ext cx="624254" cy="71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2"/>
            <a:endCxn id="49" idx="0"/>
          </p:cNvCxnSpPr>
          <p:nvPr/>
        </p:nvCxnSpPr>
        <p:spPr>
          <a:xfrm>
            <a:off x="4921093" y="1725748"/>
            <a:ext cx="8987" cy="589232"/>
          </a:xfrm>
          <a:prstGeom prst="straightConnector1">
            <a:avLst/>
          </a:prstGeom>
          <a:ln w="381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631303" y="2314980"/>
            <a:ext cx="2597554" cy="59460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(10.2)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0396" y="188405"/>
            <a:ext cx="869022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396" y="3550791"/>
            <a:ext cx="8690229" cy="3170099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Ketika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terjadi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harus</a:t>
            </a:r>
            <a:r>
              <a:rPr lang="en-US" sz="2000" dirty="0">
                <a:latin typeface="Arial Narrow" pitchFamily="34" charset="0"/>
              </a:rPr>
              <a:t> 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bereaksi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tepat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terhadap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evaluasi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keterlibatan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pihak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berkepentingan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lainnya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meninjau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saat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ini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menetapkan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melaksanakan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yang </a:t>
            </a:r>
            <a:r>
              <a:rPr lang="en-US" sz="2000" dirty="0" err="1">
                <a:latin typeface="Arial Narrow" pitchFamily="34" charset="0"/>
              </a:rPr>
              <a:t>diperlukan</a:t>
            </a:r>
            <a:r>
              <a:rPr lang="en-US" sz="2000" dirty="0">
                <a:latin typeface="Arial Narrow" pitchFamily="34" charset="0"/>
              </a:rPr>
              <a:t> (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korektif</a:t>
            </a:r>
            <a:r>
              <a:rPr lang="en-US" sz="2000" dirty="0">
                <a:latin typeface="Arial Narrow" pitchFamily="34" charset="0"/>
              </a:rPr>
              <a:t>), </a:t>
            </a:r>
            <a:r>
              <a:rPr lang="en-US" sz="2000" dirty="0" err="1">
                <a:latin typeface="Arial Narrow" pitchFamily="34" charset="0"/>
              </a:rPr>
              <a:t>dengan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pertimbangan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pengendalian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(8.1.2)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(8.1.3</a:t>
            </a:r>
            <a:r>
              <a:rPr lang="en-US" sz="2000" dirty="0">
                <a:latin typeface="Arial Narrow" pitchFamily="34" charset="0"/>
              </a:rPr>
              <a:t>)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terkait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baru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meninjau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efektivitas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yang </a:t>
            </a:r>
            <a:r>
              <a:rPr lang="en-US" sz="2000" dirty="0" err="1">
                <a:latin typeface="Arial Narrow" pitchFamily="34" charset="0"/>
              </a:rPr>
              <a:t>diambil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melaksanakan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perubahan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sistem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manajemen</a:t>
            </a:r>
            <a:r>
              <a:rPr lang="en-US" sz="2000" dirty="0">
                <a:latin typeface="Arial Narrow" pitchFamily="34" charset="0"/>
              </a:rPr>
              <a:t> K3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60890-C0E0-4E5F-91E2-9C9D0832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50D92-D2F8-4D5E-A407-3B11638E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0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6706" y="840769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2967918" y="1329713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06706" y="2561678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Analisa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penyebab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6706" y="3317318"/>
            <a:ext cx="3122423" cy="87093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Identifikasi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proses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sejenis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memungkinkan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terjadi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ketidaksesuaian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6706" y="445494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Menetapkan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melaksanakan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967918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406706" y="1631719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Reaksi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17" idx="0"/>
          </p:cNvCxnSpPr>
          <p:nvPr/>
        </p:nvCxnSpPr>
        <p:spPr>
          <a:xfrm>
            <a:off x="2967918" y="3050623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967918" y="4188249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953976" y="325178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5336931" y="4295219"/>
            <a:ext cx="2356515" cy="899439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18" idx="2"/>
            <a:endCxn id="28" idx="2"/>
          </p:cNvCxnSpPr>
          <p:nvPr/>
        </p:nvCxnSpPr>
        <p:spPr>
          <a:xfrm rot="16200000" flipH="1">
            <a:off x="4662046" y="3341516"/>
            <a:ext cx="159013" cy="3547271"/>
          </a:xfrm>
          <a:prstGeom prst="bentConnector3">
            <a:avLst>
              <a:gd name="adj1" fmla="val 232703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0"/>
            <a:endCxn id="27" idx="2"/>
          </p:cNvCxnSpPr>
          <p:nvPr/>
        </p:nvCxnSpPr>
        <p:spPr>
          <a:xfrm flipH="1" flipV="1">
            <a:off x="6515188" y="3832484"/>
            <a:ext cx="1" cy="462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1"/>
            <a:endCxn id="18" idx="3"/>
          </p:cNvCxnSpPr>
          <p:nvPr/>
        </p:nvCxnSpPr>
        <p:spPr>
          <a:xfrm flipH="1">
            <a:off x="4529129" y="4744939"/>
            <a:ext cx="807802" cy="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953976" y="226480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3" name="Straight Arrow Connector 62"/>
          <p:cNvCxnSpPr>
            <a:stCxn id="27" idx="0"/>
            <a:endCxn id="62" idx="2"/>
          </p:cNvCxnSpPr>
          <p:nvPr/>
        </p:nvCxnSpPr>
        <p:spPr>
          <a:xfrm flipV="1">
            <a:off x="6515188" y="2845504"/>
            <a:ext cx="0" cy="406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28343" y="5751349"/>
            <a:ext cx="5279147" cy="8384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sifat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berikutnya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;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..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6009488" y="4002724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5039233" y="4364747"/>
            <a:ext cx="297698" cy="29701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1551" y="204697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9C58C-3B2C-4F8C-9E83-026E39BF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73E641-550D-4979-8DEB-4BA75CDF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70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5011" y="934388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  <a:endCxn id="20" idx="0"/>
          </p:cNvCxnSpPr>
          <p:nvPr/>
        </p:nvCxnSpPr>
        <p:spPr>
          <a:xfrm>
            <a:off x="1896223" y="1423333"/>
            <a:ext cx="0" cy="277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011" y="2609565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011" y="4209940"/>
            <a:ext cx="3122423" cy="515166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Pembentukan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Tim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011" y="504695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Pelaksanaan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Insiden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1896223" y="2299964"/>
            <a:ext cx="0" cy="3096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5011" y="1701267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Penanganan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61" idx="0"/>
          </p:cNvCxnSpPr>
          <p:nvPr/>
        </p:nvCxnSpPr>
        <p:spPr>
          <a:xfrm>
            <a:off x="1896223" y="3098510"/>
            <a:ext cx="0" cy="260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1896223" y="4725106"/>
            <a:ext cx="0" cy="321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58481" y="1152576"/>
            <a:ext cx="5082992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Ketika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perlu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penanganan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dilihat</a:t>
            </a:r>
            <a:r>
              <a:rPr lang="en-US" sz="1662" dirty="0">
                <a:latin typeface="Arial Narrow" pitchFamily="34" charset="0"/>
              </a:rPr>
              <a:t> di Proses </a:t>
            </a:r>
            <a:r>
              <a:rPr lang="en-US" sz="1662" dirty="0" err="1">
                <a:latin typeface="Arial Narrow" pitchFamily="34" charset="0"/>
              </a:rPr>
              <a:t>Kesiagaan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Tanggap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Darurat</a:t>
            </a:r>
            <a:endParaRPr lang="en-US" sz="1662" dirty="0">
              <a:latin typeface="Arial Narrow" pitchFamily="34" charset="0"/>
            </a:endParaRP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Kendalikan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isolasi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blokade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58481" y="4129047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Membentuk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terdiri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penanggungjawab</a:t>
            </a:r>
            <a:r>
              <a:rPr lang="en-US" sz="1662" dirty="0">
                <a:latin typeface="Arial Narrow" pitchFamily="34" charset="0"/>
              </a:rPr>
              <a:t> area, </a:t>
            </a:r>
            <a:r>
              <a:rPr lang="en-US" sz="1662" dirty="0" err="1">
                <a:latin typeface="Arial Narrow" pitchFamily="34" charset="0"/>
              </a:rPr>
              <a:t>tenaga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ahli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pihak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eksternal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</a:rPr>
              <a:t>perlukan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58481" y="5046953"/>
            <a:ext cx="5082992" cy="137120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Pelaksanaan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cara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Isolasi</a:t>
            </a:r>
            <a:r>
              <a:rPr lang="en-US" sz="1662" dirty="0">
                <a:latin typeface="Arial Narrow" pitchFamily="34" charset="0"/>
              </a:rPr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Pengumpulan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bukti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saksi-saksi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Interview </a:t>
            </a:r>
            <a:r>
              <a:rPr lang="en-US" sz="1662" dirty="0" err="1">
                <a:latin typeface="Arial Narrow" pitchFamily="34" charset="0"/>
              </a:rPr>
              <a:t>saksi</a:t>
            </a:r>
            <a:r>
              <a:rPr lang="en-US" sz="1662" dirty="0">
                <a:latin typeface="Arial Narrow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Analisa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penyebab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35011" y="3358553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Pelaporan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66" name="Straight Arrow Connector 65"/>
          <p:cNvCxnSpPr>
            <a:stCxn id="61" idx="2"/>
            <a:endCxn id="17" idx="0"/>
          </p:cNvCxnSpPr>
          <p:nvPr/>
        </p:nvCxnSpPr>
        <p:spPr>
          <a:xfrm>
            <a:off x="1896223" y="3847498"/>
            <a:ext cx="0" cy="3624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858481" y="3097723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Melaporkan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internal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eksternal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586169" y="5951890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75" name="Straight Arrow Connector 74"/>
          <p:cNvCxnSpPr>
            <a:stCxn id="18" idx="2"/>
            <a:endCxn id="74" idx="0"/>
          </p:cNvCxnSpPr>
          <p:nvPr/>
        </p:nvCxnSpPr>
        <p:spPr>
          <a:xfrm flipH="1">
            <a:off x="1896222" y="5627654"/>
            <a:ext cx="1" cy="324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ine 25"/>
          <p:cNvSpPr>
            <a:spLocks noChangeShapeType="1"/>
          </p:cNvSpPr>
          <p:nvPr/>
        </p:nvSpPr>
        <p:spPr bwMode="auto">
          <a:xfrm>
            <a:off x="3467012" y="2067990"/>
            <a:ext cx="391469" cy="285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" name="Line 25"/>
          <p:cNvSpPr>
            <a:spLocks noChangeShapeType="1"/>
          </p:cNvSpPr>
          <p:nvPr/>
        </p:nvSpPr>
        <p:spPr bwMode="auto">
          <a:xfrm flipV="1">
            <a:off x="3467012" y="2498288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0" name="Line 25"/>
          <p:cNvSpPr>
            <a:spLocks noChangeShapeType="1"/>
          </p:cNvSpPr>
          <p:nvPr/>
        </p:nvSpPr>
        <p:spPr bwMode="auto">
          <a:xfrm flipV="1">
            <a:off x="3467012" y="3305864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" name="Line 25"/>
          <p:cNvSpPr>
            <a:spLocks noChangeShapeType="1"/>
          </p:cNvSpPr>
          <p:nvPr/>
        </p:nvSpPr>
        <p:spPr bwMode="auto">
          <a:xfrm flipV="1">
            <a:off x="3467012" y="4491317"/>
            <a:ext cx="391469" cy="1786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" name="Line 25"/>
          <p:cNvSpPr>
            <a:spLocks noChangeShapeType="1"/>
          </p:cNvSpPr>
          <p:nvPr/>
        </p:nvSpPr>
        <p:spPr bwMode="auto">
          <a:xfrm>
            <a:off x="3467012" y="5355166"/>
            <a:ext cx="391469" cy="20746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4A6DB-A594-4D4D-B5D7-1086147F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390436-F38C-4A50-A650-A164FDB3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84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24" idx="2"/>
            <a:endCxn id="20" idx="0"/>
          </p:cNvCxnSpPr>
          <p:nvPr/>
        </p:nvCxnSpPr>
        <p:spPr>
          <a:xfrm>
            <a:off x="2380316" y="1232269"/>
            <a:ext cx="1" cy="399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9105" y="2561678"/>
            <a:ext cx="3122423" cy="59688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Penetapan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pelaksanaan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korektif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105" y="3482742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Monitoring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dan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evaluasi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380317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9105" y="1631719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pada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proses / area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sejenis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pertimbangan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HIRA / IAD</a:t>
            </a: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2380317" y="3158567"/>
            <a:ext cx="0" cy="324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03" y="523973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202057" y="4339185"/>
            <a:ext cx="2356515" cy="639693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28" idx="1"/>
            <a:endCxn id="13" idx="1"/>
          </p:cNvCxnSpPr>
          <p:nvPr/>
        </p:nvCxnSpPr>
        <p:spPr>
          <a:xfrm rot="10800000">
            <a:off x="819105" y="2860124"/>
            <a:ext cx="382952" cy="1798909"/>
          </a:xfrm>
          <a:prstGeom prst="bentConnector3">
            <a:avLst>
              <a:gd name="adj1" fmla="val 159694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2"/>
            <a:endCxn id="27" idx="0"/>
          </p:cNvCxnSpPr>
          <p:nvPr/>
        </p:nvCxnSpPr>
        <p:spPr>
          <a:xfrm>
            <a:off x="2380315" y="4978878"/>
            <a:ext cx="0" cy="260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19103" y="6016128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616630" y="4947239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819103" y="4239110"/>
            <a:ext cx="297698" cy="29701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070263" y="743324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30" name="Straight Arrow Connector 29"/>
          <p:cNvCxnSpPr>
            <a:stCxn id="18" idx="2"/>
            <a:endCxn id="28" idx="0"/>
          </p:cNvCxnSpPr>
          <p:nvPr/>
        </p:nvCxnSpPr>
        <p:spPr>
          <a:xfrm flipH="1">
            <a:off x="2380315" y="4063443"/>
            <a:ext cx="2" cy="2757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2"/>
            <a:endCxn id="62" idx="0"/>
          </p:cNvCxnSpPr>
          <p:nvPr/>
        </p:nvCxnSpPr>
        <p:spPr>
          <a:xfrm>
            <a:off x="2380315" y="5820435"/>
            <a:ext cx="0" cy="195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625788" y="1626533"/>
            <a:ext cx="4437530" cy="8596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Identifikasi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aktivitas</a:t>
            </a:r>
            <a:r>
              <a:rPr lang="en-US" sz="1662" dirty="0">
                <a:latin typeface="Arial Narrow" pitchFamily="34" charset="0"/>
              </a:rPr>
              <a:t> / proses / area yang </a:t>
            </a:r>
            <a:r>
              <a:rPr lang="en-US" sz="1662" dirty="0" err="1">
                <a:latin typeface="Arial Narrow" pitchFamily="34" charset="0"/>
              </a:rPr>
              <a:t>sejenis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</a:rPr>
              <a:t> risk assessment yang </a:t>
            </a:r>
            <a:r>
              <a:rPr lang="en-US" sz="1662" dirty="0" err="1">
                <a:latin typeface="Arial Narrow" pitchFamily="34" charset="0"/>
              </a:rPr>
              <a:t>sudah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ada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43076" y="2682572"/>
            <a:ext cx="4437530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dibutuhkan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melaksanakannya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diperuntukkan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aktivitas</a:t>
            </a:r>
            <a:r>
              <a:rPr lang="en-US" sz="1662" dirty="0">
                <a:latin typeface="Arial Narrow" pitchFamily="34" charset="0"/>
              </a:rPr>
              <a:t> / proses / area yang </a:t>
            </a:r>
            <a:r>
              <a:rPr lang="en-US" sz="1662" dirty="0" err="1">
                <a:latin typeface="Arial Narrow" pitchFamily="34" charset="0"/>
              </a:rPr>
              <a:t>sejenis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Pantau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evaluasi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ditambahkan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lainnya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625788" y="5017486"/>
            <a:ext cx="4437530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sudah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efektif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ditetapkan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sebagai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operasional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penilaian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ulang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risiko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Laporkan</a:t>
            </a:r>
            <a:r>
              <a:rPr lang="en-US" sz="1662" dirty="0">
                <a:latin typeface="Arial Narrow" pitchFamily="34" charset="0"/>
              </a:rPr>
              <a:t> status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puncak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3978088" y="1966891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>
            <a:off x="3978088" y="2893946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3978088" y="3793582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3967299" y="5571091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1C2DE-44A2-40F2-A766-307E80A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A2FB8-E06F-40F1-9A40-A3C50E12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6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4" y="2292440"/>
            <a:ext cx="6037729" cy="4063911"/>
          </a:xfrm>
          <a:prstGeom prst="rect">
            <a:avLst/>
          </a:prstGeom>
        </p:spPr>
      </p:pic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3230864" y="2132620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1</a:t>
            </a:r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4199052" y="2710844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2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180687" y="3224171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3</a:t>
            </a:r>
          </a:p>
        </p:txBody>
      </p:sp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6081640" y="3733364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4,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dst</a:t>
            </a:r>
            <a:endParaRPr lang="en-US" sz="1477" b="1" i="1" dirty="0">
              <a:solidFill>
                <a:prstClr val="black"/>
              </a:solidFill>
              <a:latin typeface="Rockwell" pitchFamily="18" charset="0"/>
            </a:endParaRPr>
          </a:p>
        </p:txBody>
      </p:sp>
      <p:sp>
        <p:nvSpPr>
          <p:cNvPr id="9" name="Text Box 42"/>
          <p:cNvSpPr txBox="1">
            <a:spLocks noChangeArrowheads="1"/>
          </p:cNvSpPr>
          <p:nvPr/>
        </p:nvSpPr>
        <p:spPr bwMode="auto">
          <a:xfrm>
            <a:off x="1067696" y="5500123"/>
            <a:ext cx="325608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Sistem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Pencegahan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Bahaya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Mengendalikan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dengan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efektif</a:t>
            </a:r>
            <a:endParaRPr lang="en-US" sz="1477" b="1" i="1" dirty="0">
              <a:solidFill>
                <a:prstClr val="black"/>
              </a:solidFill>
              <a:latin typeface="Rockwell" pitchFamily="18" charset="0"/>
            </a:endParaRPr>
          </a:p>
        </p:txBody>
      </p:sp>
      <p:sp>
        <p:nvSpPr>
          <p:cNvPr id="10" name="Line 43"/>
          <p:cNvSpPr>
            <a:spLocks noChangeShapeType="1"/>
          </p:cNvSpPr>
          <p:nvPr/>
        </p:nvSpPr>
        <p:spPr bwMode="auto">
          <a:xfrm flipV="1">
            <a:off x="3230864" y="3870673"/>
            <a:ext cx="1092917" cy="1629449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3851" y="133350"/>
            <a:ext cx="8569569" cy="75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215" b="1" u="sng" dirty="0">
                <a:solidFill>
                  <a:prstClr val="black"/>
                </a:solidFill>
              </a:rPr>
              <a:t>Accident Causation Model</a:t>
            </a:r>
            <a:r>
              <a:rPr lang="en-US" sz="2215" b="1" i="1" dirty="0">
                <a:solidFill>
                  <a:prstClr val="black"/>
                </a:solidFill>
              </a:rPr>
              <a:t> – Swiss Cheese Model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/>
              <a:t>Dante </a:t>
            </a:r>
            <a:r>
              <a:rPr lang="en-US" sz="1400" dirty="0" err="1"/>
              <a:t>Orlandella</a:t>
            </a:r>
            <a:r>
              <a:rPr lang="en-US" sz="1400" dirty="0"/>
              <a:t> and James T. Reason </a:t>
            </a:r>
            <a:r>
              <a:rPr lang="en-US" sz="1292" b="1" i="1" dirty="0">
                <a:solidFill>
                  <a:prstClr val="black"/>
                </a:solidFill>
              </a:rPr>
              <a:t>(University of Manchester)</a:t>
            </a:r>
            <a:endParaRPr lang="en-US" sz="1292" b="1" dirty="0">
              <a:solidFill>
                <a:prstClr val="black"/>
              </a:solidFill>
            </a:endParaRPr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V="1">
            <a:off x="3230864" y="4475540"/>
            <a:ext cx="1949823" cy="102458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3" name="Line 43"/>
          <p:cNvSpPr>
            <a:spLocks noChangeShapeType="1"/>
          </p:cNvSpPr>
          <p:nvPr/>
        </p:nvSpPr>
        <p:spPr bwMode="auto">
          <a:xfrm flipV="1">
            <a:off x="3230864" y="4962223"/>
            <a:ext cx="2850775" cy="53789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4" name="Line 43"/>
          <p:cNvSpPr>
            <a:spLocks noChangeShapeType="1"/>
          </p:cNvSpPr>
          <p:nvPr/>
        </p:nvSpPr>
        <p:spPr bwMode="auto">
          <a:xfrm flipV="1">
            <a:off x="3230864" y="5471415"/>
            <a:ext cx="3766985" cy="2251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C27B3-E076-4633-A290-41B109F0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Image result for health safety and environment">
            <a:extLst>
              <a:ext uri="{FF2B5EF4-FFF2-40B4-BE49-F238E27FC236}">
                <a16:creationId xmlns:a16="http://schemas.microsoft.com/office/drawing/2014/main" id="{FCC16CA6-1890-45F7-AE86-027BBEAF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797" y="176303"/>
            <a:ext cx="1562352" cy="1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33019-EB20-4D4E-9201-0544EF0E0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31" l="10000" r="97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1772239"/>
            <a:ext cx="3062362" cy="3721687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DA93AA1-BBEB-4604-9D2B-567CBCD5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1D6F36-4237-491C-B5C3-76CA7AE98A1E}"/>
              </a:ext>
            </a:extLst>
          </p:cNvPr>
          <p:cNvSpPr/>
          <p:nvPr/>
        </p:nvSpPr>
        <p:spPr>
          <a:xfrm>
            <a:off x="0" y="2887995"/>
            <a:ext cx="9144000" cy="3470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586" y="3803414"/>
            <a:ext cx="8342946" cy="2364750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memperbaiki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secara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kesesuaian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kecukupan</a:t>
            </a:r>
            <a:r>
              <a:rPr lang="en-US" sz="1846" dirty="0">
                <a:latin typeface="Arial Narrow" pitchFamily="34" charset="0"/>
              </a:rPr>
              <a:t>, dan </a:t>
            </a:r>
            <a:r>
              <a:rPr lang="en-US" sz="1846" dirty="0" err="1">
                <a:latin typeface="Arial Narrow" pitchFamily="34" charset="0"/>
              </a:rPr>
              <a:t>keefektifan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sistem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manajemen</a:t>
            </a:r>
            <a:r>
              <a:rPr lang="en-US" sz="1846" dirty="0">
                <a:latin typeface="Arial Narrow" pitchFamily="34" charset="0"/>
              </a:rPr>
              <a:t> K3, </a:t>
            </a:r>
            <a:r>
              <a:rPr lang="en-US" sz="1846" dirty="0" err="1">
                <a:latin typeface="Arial Narrow" pitchFamily="34" charset="0"/>
              </a:rPr>
              <a:t>antara</a:t>
            </a:r>
            <a:r>
              <a:rPr lang="en-US" sz="1846" dirty="0">
                <a:latin typeface="Arial Narrow" pitchFamily="34" charset="0"/>
              </a:rPr>
              <a:t> lain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Peningkatan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kinerja</a:t>
            </a:r>
            <a:r>
              <a:rPr lang="en-US" sz="1846" dirty="0">
                <a:latin typeface="Arial Narrow" pitchFamily="34" charset="0"/>
              </a:rPr>
              <a:t> K3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yang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mendukung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 (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dalam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perbaikan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berkelanjutan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Mengkomunikasikan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hasil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perbaikan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kepada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seluruh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pekerja</a:t>
            </a:r>
            <a:endParaRPr lang="en-US" sz="1846" dirty="0">
              <a:latin typeface="Arial Narrow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Menjaga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informasi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terdokumentasi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bukti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perbaikan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3832" y="3124546"/>
            <a:ext cx="723616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10.3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Berkelanjutan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45974-216D-448E-B1E2-2A9C572C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9DC27-68A0-4142-93F3-9676EDF0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27855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03B1F-0342-4DAF-AF4E-1C404764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86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2" y="272253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3912572" y="1648545"/>
            <a:ext cx="5046790" cy="441816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2573" y="664355"/>
            <a:ext cx="5011650" cy="85946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BA9A4-7A31-4DAE-B125-BF0D65D5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D5179-C3ED-4970-BE8F-5FD8BF14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1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796" y="2749547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ISO 45001 : 2018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4045797" y="3109990"/>
            <a:ext cx="93434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54326" y="2472547"/>
            <a:ext cx="3666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Persyaratan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Keselamatan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7283" y="4110833"/>
            <a:ext cx="2866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Mencegah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terjadinya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kecelakaan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penyakit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akibat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5927858" y="3849465"/>
            <a:ext cx="875912" cy="522736"/>
          </a:xfrm>
          <a:prstGeom prst="stripedRightArrow">
            <a:avLst>
              <a:gd name="adj1" fmla="val 50000"/>
              <a:gd name="adj2" fmla="val 1235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74272" y="4548789"/>
            <a:ext cx="2866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Mampu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menyediakan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tempat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r>
              <a:rPr lang="en-US" sz="2000" dirty="0">
                <a:solidFill>
                  <a:srgbClr val="002060"/>
                </a:solidFill>
              </a:rPr>
              <a:t> yang </a:t>
            </a:r>
            <a:r>
              <a:rPr lang="en-US" sz="2000" dirty="0" err="1">
                <a:solidFill>
                  <a:srgbClr val="002060"/>
                </a:solidFill>
              </a:rPr>
              <a:t>aman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sehat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83" y="5648465"/>
            <a:ext cx="286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Secara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proaktif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meningkatkan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kinerja</a:t>
            </a:r>
            <a:r>
              <a:rPr lang="en-US" sz="2000" dirty="0">
                <a:solidFill>
                  <a:srgbClr val="002060"/>
                </a:solidFill>
              </a:rPr>
              <a:t> K3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724127" y="4739712"/>
            <a:ext cx="1330200" cy="3169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>
            <a:off x="3413336" y="5056621"/>
            <a:ext cx="1660936" cy="875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32F1C6-F99C-4D12-96EE-F31E872B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6F4B4-CEA4-4623-8A49-CD055348B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07"/>
          <a:stretch/>
        </p:blipFill>
        <p:spPr>
          <a:xfrm>
            <a:off x="0" y="0"/>
            <a:ext cx="9144000" cy="24725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591" y="1405713"/>
            <a:ext cx="2182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err="1">
                <a:solidFill>
                  <a:schemeClr val="bg1"/>
                </a:solidFill>
              </a:rPr>
              <a:t>Tujuan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B8306-9410-4378-BB1E-C2734F5B5683}"/>
              </a:ext>
            </a:extLst>
          </p:cNvPr>
          <p:cNvSpPr/>
          <p:nvPr/>
        </p:nvSpPr>
        <p:spPr>
          <a:xfrm>
            <a:off x="0" y="2403835"/>
            <a:ext cx="9144000" cy="68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B1F41-B3C8-4F6A-B04B-7059B991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4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83AC9-C6AE-4356-9B78-ECCAC65AF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0000">
                        <a14:foregroundMark x1="889" y1="97033" x2="889" y2="97033"/>
                        <a14:foregroundMark x1="11111" y1="74481" x2="11111" y2="74481"/>
                        <a14:foregroundMark x1="3111" y1="39763" x2="3111" y2="39763"/>
                        <a14:foregroundMark x1="3556" y1="55193" x2="3556" y2="55193"/>
                        <a14:foregroundMark x1="3333" y1="48961" x2="3333" y2="48961"/>
                        <a14:foregroundMark x1="5333" y1="62611" x2="5333" y2="62611"/>
                        <a14:foregroundMark x1="8889" y1="73591" x2="8889" y2="73591"/>
                        <a14:foregroundMark x1="18444" y1="85757" x2="18444" y2="85757"/>
                        <a14:foregroundMark x1="13111" y1="82493" x2="13111" y2="82493"/>
                        <a14:foregroundMark x1="10667" y1="78932" x2="10667" y2="78932"/>
                        <a14:foregroundMark x1="14889" y1="85757" x2="14889" y2="85757"/>
                        <a14:foregroundMark x1="21333" y1="91988" x2="21333" y2="91988"/>
                        <a14:foregroundMark x1="6444" y1="92285" x2="6444" y2="92285"/>
                        <a14:foregroundMark x1="2889" y1="88724" x2="2889" y2="88724"/>
                        <a14:foregroundMark x1="1333" y1="83976" x2="1333" y2="83976"/>
                        <a14:foregroundMark x1="58444" y1="82493" x2="58444" y2="82493"/>
                        <a14:foregroundMark x1="58000" y1="79525" x2="58000" y2="79525"/>
                        <a14:foregroundMark x1="58000" y1="76558" x2="58000" y2="76558"/>
                        <a14:foregroundMark x1="38667" y1="97626" x2="38667" y2="97626"/>
                        <a14:backgroundMark x1="62000" y1="51039" x2="62000" y2="51039"/>
                        <a14:backgroundMark x1="51778" y1="17804" x2="51778" y2="17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45" y="833077"/>
            <a:ext cx="4934327" cy="5897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5679" y="2128147"/>
            <a:ext cx="3815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Peningkatan</a:t>
            </a:r>
            <a:r>
              <a:rPr lang="en-US" sz="2400" dirty="0"/>
              <a:t> dan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berkelanjutan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5679" y="3320272"/>
            <a:ext cx="381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Pemenuhan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085679" y="4881729"/>
            <a:ext cx="38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sasaran</a:t>
            </a:r>
            <a:r>
              <a:rPr lang="en-US" sz="2400" dirty="0"/>
              <a:t> K3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5679" y="5749673"/>
            <a:ext cx="38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…………… ????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08304AE-7DF1-43C6-B3F6-EC8358122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0093" y="194411"/>
            <a:ext cx="6436707" cy="1394609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 sz="4000" dirty="0"/>
              <a:t>GOAL ISO 45001</a:t>
            </a:r>
          </a:p>
        </p:txBody>
      </p:sp>
      <p:pic>
        <p:nvPicPr>
          <p:cNvPr id="6146" name="Picture 2" descr="Image result for goal">
            <a:extLst>
              <a:ext uri="{FF2B5EF4-FFF2-40B4-BE49-F238E27FC236}">
                <a16:creationId xmlns:a16="http://schemas.microsoft.com/office/drawing/2014/main" id="{34431BC9-D7F0-4019-A936-CE1AC11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2142806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oal">
            <a:extLst>
              <a:ext uri="{FF2B5EF4-FFF2-40B4-BE49-F238E27FC236}">
                <a16:creationId xmlns:a16="http://schemas.microsoft.com/office/drawing/2014/main" id="{885B290A-9927-4B52-9B04-00389A5C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3320272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oal">
            <a:extLst>
              <a:ext uri="{FF2B5EF4-FFF2-40B4-BE49-F238E27FC236}">
                <a16:creationId xmlns:a16="http://schemas.microsoft.com/office/drawing/2014/main" id="{9BC3F64B-1F3D-47D1-8961-0B5833B2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4885734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oal">
            <a:extLst>
              <a:ext uri="{FF2B5EF4-FFF2-40B4-BE49-F238E27FC236}">
                <a16:creationId xmlns:a16="http://schemas.microsoft.com/office/drawing/2014/main" id="{8A502B21-0E0C-4028-BC0B-90892A17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5749673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3F97F5-C19D-48E7-AEA0-8A2D970DA015}"/>
              </a:ext>
            </a:extLst>
          </p:cNvPr>
          <p:cNvSpPr/>
          <p:nvPr/>
        </p:nvSpPr>
        <p:spPr>
          <a:xfrm>
            <a:off x="4761770" y="2249768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74291747-A2C3-43E0-A2BF-134C4A29E532}"/>
              </a:ext>
            </a:extLst>
          </p:cNvPr>
          <p:cNvSpPr/>
          <p:nvPr/>
        </p:nvSpPr>
        <p:spPr>
          <a:xfrm>
            <a:off x="4737224" y="3435687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8D40AD01-7CE4-40FF-948C-A62C3EB91052}"/>
              </a:ext>
            </a:extLst>
          </p:cNvPr>
          <p:cNvSpPr/>
          <p:nvPr/>
        </p:nvSpPr>
        <p:spPr>
          <a:xfrm>
            <a:off x="4736676" y="4997144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457D4625-852E-4B1C-9715-E8EE8D51D6A1}"/>
              </a:ext>
            </a:extLst>
          </p:cNvPr>
          <p:cNvSpPr/>
          <p:nvPr/>
        </p:nvSpPr>
        <p:spPr>
          <a:xfrm>
            <a:off x="4731050" y="5926773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F5CAD-050F-4CEA-8650-84FD0826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A32AA-CDA0-4E0E-B052-CC1CC95A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ISO 45001 1/rev.01 (c)Copyright, Sentral Sistem. Apr 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7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49297" y="134452"/>
            <a:ext cx="3244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70846" y="1358153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112884" y="1371368"/>
            <a:ext cx="483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Scope of the OH&amp;S&amp;E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382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49026" y="473110"/>
            <a:ext cx="1747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of </a:t>
            </a:r>
            <a:r>
              <a:rPr lang="en-US" sz="1400" b="1" u="sng" dirty="0">
                <a:solidFill>
                  <a:srgbClr val="FF0000"/>
                </a:solidFill>
              </a:rPr>
              <a:t>workers</a:t>
            </a:r>
            <a:r>
              <a:rPr lang="en-US" sz="1400" dirty="0"/>
              <a:t>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53909" y="6153683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OH&amp;S&amp;E management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41135" y="1370876"/>
            <a:ext cx="5793872" cy="4635796"/>
            <a:chOff x="1641135" y="1370876"/>
            <a:chExt cx="5793872" cy="4635796"/>
          </a:xfrm>
        </p:grpSpPr>
        <p:grpSp>
          <p:nvGrpSpPr>
            <p:cNvPr id="8" name="Group 7"/>
            <p:cNvGrpSpPr/>
            <p:nvPr/>
          </p:nvGrpSpPr>
          <p:grpSpPr>
            <a:xfrm>
              <a:off x="2817157" y="1984156"/>
              <a:ext cx="3488923" cy="3650162"/>
              <a:chOff x="3146611" y="2326341"/>
              <a:chExt cx="2803712" cy="2933284"/>
            </a:xfrm>
            <a:noFill/>
          </p:grpSpPr>
          <p:sp>
            <p:nvSpPr>
              <p:cNvPr id="18" name="Oval 17"/>
              <p:cNvSpPr/>
              <p:nvPr/>
            </p:nvSpPr>
            <p:spPr>
              <a:xfrm>
                <a:off x="3866027" y="3119717"/>
                <a:ext cx="1385048" cy="138504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94627" y="2326341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94627" y="433177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022475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46611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414097" y="15840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2139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0957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4097" y="5606562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9" name="Arc 8"/>
            <p:cNvSpPr/>
            <p:nvPr/>
          </p:nvSpPr>
          <p:spPr>
            <a:xfrm rot="16200000">
              <a:off x="2558304" y="1711135"/>
              <a:ext cx="4038752" cy="4076548"/>
            </a:xfrm>
            <a:prstGeom prst="arc">
              <a:avLst>
                <a:gd name="adj1" fmla="val 16543597"/>
                <a:gd name="adj2" fmla="val 2125611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2577202" y="1730033"/>
              <a:ext cx="4038752" cy="4076548"/>
            </a:xfrm>
            <a:prstGeom prst="arc">
              <a:avLst>
                <a:gd name="adj1" fmla="val 16543597"/>
                <a:gd name="adj2" fmla="val 2130194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2577202" y="1794927"/>
              <a:ext cx="4038752" cy="4076548"/>
            </a:xfrm>
            <a:prstGeom prst="arc">
              <a:avLst>
                <a:gd name="adj1" fmla="val 16543597"/>
                <a:gd name="adj2" fmla="val 21347873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10800000">
              <a:off x="2550509" y="1769285"/>
              <a:ext cx="4038752" cy="4076548"/>
            </a:xfrm>
            <a:prstGeom prst="arc">
              <a:avLst>
                <a:gd name="adj1" fmla="val 16543597"/>
                <a:gd name="adj2" fmla="val 211876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9417" y="2268624"/>
              <a:ext cx="114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Planning</a:t>
              </a:r>
            </a:p>
            <a:p>
              <a:pPr algn="ctr"/>
              <a:r>
                <a:rPr lang="en-US" sz="1600" dirty="0"/>
                <a:t>(6)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0557" y="3443706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Support (7) and Operation (8)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07215" y="3423233"/>
              <a:ext cx="11542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Leadership and</a:t>
              </a:r>
              <a:r>
                <a:rPr lang="en-US" sz="1400" b="1" dirty="0"/>
                <a:t> </a:t>
              </a:r>
              <a:r>
                <a:rPr lang="en-US" sz="1400" b="1" u="sng" dirty="0">
                  <a:solidFill>
                    <a:srgbClr val="FF0000"/>
                  </a:solidFill>
                </a:rPr>
                <a:t>worker participation </a:t>
              </a:r>
              <a:r>
                <a:rPr lang="en-US" sz="1400" dirty="0"/>
                <a:t>(5)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07144" y="4724618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Performance Evaluation (8)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297" y="3571591"/>
              <a:ext cx="12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Improvement (10)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41135" y="1370876"/>
              <a:ext cx="719822" cy="3984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873730" y="1463242"/>
              <a:ext cx="561277" cy="266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5698804" y="5818135"/>
            <a:ext cx="730302" cy="4640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2656752" y="5818136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0542-0543-4CFD-839C-4F749B38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D35D27-A719-457B-9972-08DF3C6C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ISO 45001 1/rev.01 (c)Copyright, Sentral Sistem. Apr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9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11242</TotalTime>
  <Words>6687</Words>
  <Application>Microsoft Office PowerPoint</Application>
  <PresentationFormat>On-screen Show (4:3)</PresentationFormat>
  <Paragraphs>1139</Paragraphs>
  <Slides>61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9" baseType="lpstr">
      <vt:lpstr>Adobe Garamond Pro Bold</vt:lpstr>
      <vt:lpstr>Arial</vt:lpstr>
      <vt:lpstr>Arial Narrow</vt:lpstr>
      <vt:lpstr>Berlin Sans FB</vt:lpstr>
      <vt:lpstr>Bernard MT Condensed</vt:lpstr>
      <vt:lpstr>Calibri</vt:lpstr>
      <vt:lpstr>Calibri Light</vt:lpstr>
      <vt:lpstr>Cambria</vt:lpstr>
      <vt:lpstr>Impact</vt:lpstr>
      <vt:lpstr>Rockwell</vt:lpstr>
      <vt:lpstr>Tahoma</vt:lpstr>
      <vt:lpstr>Times New Roman</vt:lpstr>
      <vt:lpstr>Verdana</vt:lpstr>
      <vt:lpstr>Wingdings</vt:lpstr>
      <vt:lpstr>Office Theme</vt:lpstr>
      <vt:lpstr>Custom Design</vt:lpstr>
      <vt:lpstr>1_Office Theme</vt:lpstr>
      <vt:lpstr>2_Office Theme</vt:lpstr>
      <vt:lpstr>INTEPRETATION AWARENESS</vt:lpstr>
      <vt:lpstr>Sasaran Pelatihan</vt:lpstr>
      <vt:lpstr>YANG PERLU ANDA KETAHUI MENGENAI ISO 45001:2018</vt:lpstr>
      <vt:lpstr>Definisi K3</vt:lpstr>
      <vt:lpstr>PowerPoint Presentation</vt:lpstr>
      <vt:lpstr>PowerPoint Presentation</vt:lpstr>
      <vt:lpstr>PowerPoint Presentation</vt:lpstr>
      <vt:lpstr>GOAL ISO 45001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Apakah risiko itu?</vt:lpstr>
      <vt:lpstr>Apakah risiko itu?</vt:lpstr>
      <vt:lpstr>Apakah risiko itu?</vt:lpstr>
      <vt:lpstr>Apakah risiko itu?</vt:lpstr>
      <vt:lpstr>TEKNIK PENGELOLAAN RISIKO  versi Sentral Sistem Consulting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Konsep SISTEM PENCEGAHAN:   dari tindakan setelah kejadian, menjadi tindakan sebelum kejadian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Intepretation &amp; Awareness ISO 45001 : 2018</dc:title>
  <dc:creator>Dody Indra Wisnu</dc:creator>
  <cp:lastModifiedBy>Document_Control</cp:lastModifiedBy>
  <cp:revision>179</cp:revision>
  <dcterms:created xsi:type="dcterms:W3CDTF">2018-03-24T02:16:48Z</dcterms:created>
  <dcterms:modified xsi:type="dcterms:W3CDTF">2021-04-30T08:13:20Z</dcterms:modified>
</cp:coreProperties>
</file>